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showSpecialPlsOnTitleSld="0">
  <p:sldMasterIdLst>
    <p:sldMasterId id="2147483648" r:id="rId1"/>
  </p:sldMasterIdLst>
  <p:notesMasterIdLst>
    <p:notesMasterId r:id="rId4"/>
  </p:notesMasterIdLst>
  <p:handoutMasterIdLst>
    <p:handoutMasterId r:id="rId21"/>
  </p:handoutMasterIdLst>
  <p:sldIdLst>
    <p:sldId id="256" r:id="rId3"/>
    <p:sldId id="385" r:id="rId5"/>
    <p:sldId id="433" r:id="rId6"/>
    <p:sldId id="434" r:id="rId7"/>
    <p:sldId id="387" r:id="rId8"/>
    <p:sldId id="405" r:id="rId9"/>
    <p:sldId id="388" r:id="rId10"/>
    <p:sldId id="421" r:id="rId11"/>
    <p:sldId id="422" r:id="rId12"/>
    <p:sldId id="389" r:id="rId13"/>
    <p:sldId id="390" r:id="rId14"/>
    <p:sldId id="393" r:id="rId15"/>
    <p:sldId id="394" r:id="rId16"/>
    <p:sldId id="403" r:id="rId17"/>
    <p:sldId id="396" r:id="rId18"/>
    <p:sldId id="402" r:id="rId19"/>
    <p:sldId id="420" r:id="rId2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70C0"/>
    <a:srgbClr val="0000FF"/>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74176" autoAdjust="0"/>
  </p:normalViewPr>
  <p:slideViewPr>
    <p:cSldViewPr>
      <p:cViewPr varScale="1">
        <p:scale>
          <a:sx n="54" d="100"/>
          <a:sy n="54" d="100"/>
        </p:scale>
        <p:origin x="2310" y="60"/>
      </p:cViewPr>
      <p:guideLst>
        <p:guide orient="horz" pos="2183"/>
        <p:guide pos="30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ln>
        </p:spPr>
      </p:sp>
      <p:sp>
        <p:nvSpPr>
          <p:cNvPr id="49155" name="备注占位符 2"/>
          <p:cNvSpPr>
            <a:spLocks noGrp="1"/>
          </p:cNvSpPr>
          <p:nvPr>
            <p:ph type="body" idx="1"/>
          </p:nvPr>
        </p:nvSpPr>
        <p:spPr bwMode="auto">
          <a:noFill/>
        </p:spPr>
        <p:txBody>
          <a:bodyPr wrap="square" numCol="1" anchor="t" anchorCtr="0" compatLnSpc="1"/>
          <a:lstStyle/>
          <a:p>
            <a:endParaRPr lang="zh-CN" altLang="en-US" smtClean="0"/>
          </a:p>
        </p:txBody>
      </p:sp>
      <p:sp>
        <p:nvSpPr>
          <p:cNvPr id="49156" name="灯片编号占位符 3"/>
          <p:cNvSpPr>
            <a:spLocks noGrp="1"/>
          </p:cNvSpPr>
          <p:nvPr>
            <p:ph type="sldNum" sz="quarter" idx="5"/>
          </p:nvPr>
        </p:nvSpPr>
        <p:spPr bwMode="auto">
          <a:noFill/>
          <a:ln>
            <a:miter lim="800000"/>
          </a:ln>
        </p:spPr>
        <p:txBody>
          <a:bodyPr wrap="square" numCol="1" anchorCtr="0" compatLnSpc="1"/>
          <a:lstStyle/>
          <a:p>
            <a:fld id="{CBE513E1-899C-46C7-AD48-E8D00F76136E}"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en-US" altLang="zh-CN" dirty="0" smtClean="0">
                <a:sym typeface="+mn-ea"/>
              </a:rPr>
              <a:t>This is the </a:t>
            </a:r>
            <a:r>
              <a:rPr lang="en-US" altLang="zh-CN" dirty="0" smtClean="0">
                <a:latin typeface="Times New Roman" panose="02020603050405020304" pitchFamily="18" charset="0"/>
                <a:cs typeface="Times New Roman" panose="02020603050405020304" pitchFamily="18" charset="0"/>
                <a:sym typeface="+mn-ea"/>
              </a:rPr>
              <a:t>Experiment system we use,this is a uniaxial tension experiment,the speed is set as </a:t>
            </a:r>
            <a:r>
              <a:rPr lang="en-US" altLang="zh-CN"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0.5mm/min</a:t>
            </a:r>
            <a:endParaRPr lang="en-US" altLang="zh-CN" dirty="0" smtClean="0">
              <a:latin typeface="Times New Roman" panose="02020603050405020304" pitchFamily="18" charset="0"/>
              <a:cs typeface="Times New Roman" panose="02020603050405020304" pitchFamily="18" charset="0"/>
              <a:sym typeface="+mn-ea"/>
            </a:endParaRPr>
          </a:p>
          <a:p>
            <a:pPr marL="171450" indent="-171450">
              <a:buFont typeface="Wingdings" panose="05000000000000000000" pitchFamily="2" charset="2"/>
              <a:buNone/>
            </a:pPr>
            <a:r>
              <a:rPr lang="en-US" altLang="zh-CN" dirty="0" smtClean="0">
                <a:sym typeface="+mn-ea"/>
              </a:rPr>
              <a:t>S</a:t>
            </a:r>
            <a:r>
              <a:rPr lang="zh-CN" altLang="en-US" dirty="0" smtClean="0">
                <a:sym typeface="+mn-ea"/>
              </a:rPr>
              <a:t>train indicator </a:t>
            </a:r>
            <a:r>
              <a:rPr lang="en-US" altLang="zh-CN" dirty="0" smtClean="0">
                <a:sym typeface="+mn-ea"/>
              </a:rPr>
              <a:t>is used to measure the strain.</a:t>
            </a:r>
            <a:endParaRPr lang="en-US" altLang="zh-CN" dirty="0" smtClean="0">
              <a:sym typeface="+mn-ea"/>
            </a:endParaRPr>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en-US" altLang="zh-CN" dirty="0" smtClean="0"/>
              <a:t>This is the failure behavior of the 0</a:t>
            </a:r>
            <a:r>
              <a:rPr lang="en-US" altLang="zh-CN" baseline="0" dirty="0" smtClean="0"/>
              <a:t> layup</a:t>
            </a:r>
            <a:r>
              <a:rPr lang="en-US" altLang="zh-CN" dirty="0" smtClean="0"/>
              <a:t> laminates</a:t>
            </a:r>
            <a:r>
              <a:rPr lang="zh-CN" altLang="en-US" dirty="0" smtClean="0"/>
              <a:t>。</a:t>
            </a:r>
            <a:r>
              <a:rPr lang="en-US" altLang="zh-CN" dirty="0" smtClean="0"/>
              <a:t>The fiber failure</a:t>
            </a:r>
            <a:r>
              <a:rPr lang="en-US" altLang="zh-CN" baseline="0" dirty="0" smtClean="0"/>
              <a:t> is shown in the animation above. </a:t>
            </a:r>
            <a:r>
              <a:rPr lang="en-US" altLang="zh-CN" dirty="0" smtClean="0"/>
              <a:t>The matrix failure</a:t>
            </a:r>
            <a:r>
              <a:rPr lang="en-US" altLang="zh-CN" baseline="0" dirty="0" smtClean="0"/>
              <a:t> is shown in the animation below, it extends along the 0 degree direction, </a:t>
            </a:r>
            <a:r>
              <a:rPr lang="zh-CN" altLang="en-US" dirty="0" smtClean="0"/>
              <a:t>The </a:t>
            </a:r>
            <a:r>
              <a:rPr lang="en-US" altLang="zh-CN" dirty="0" smtClean="0"/>
              <a:t>simulation</a:t>
            </a:r>
            <a:r>
              <a:rPr lang="zh-CN" altLang="en-US" dirty="0" smtClean="0"/>
              <a:t> results </a:t>
            </a:r>
            <a:r>
              <a:rPr lang="en-US" altLang="zh-CN" sz="1200" b="0" i="0" kern="1200" dirty="0" smtClean="0">
                <a:solidFill>
                  <a:schemeClr val="tx1"/>
                </a:solidFill>
                <a:effectLst/>
                <a:latin typeface="+mn-lt"/>
                <a:ea typeface="+mn-ea"/>
                <a:cs typeface="+mn-cs"/>
              </a:rPr>
              <a:t>agree with experimental results.</a:t>
            </a: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en-US" altLang="zh-CN" dirty="0" smtClean="0"/>
              <a:t>This is the failure behavior of the 0/90 layup laminates. The fiber failure is shown in the animation above. The matrix failure is shown in the animation below,The left one is 0 layer,the right one is 90 layer. In the 0 layer,we can see that the fiber failure extends along the 90 direction,and the matrix failure also extends on the either sides of the fiber failure.In the 90 layer,there is only matrix failure without any fiber failure.</a:t>
            </a: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en-US" altLang="zh-CN" dirty="0" smtClean="0">
                <a:sym typeface="+mn-ea"/>
              </a:rPr>
              <a:t>This is the failure behavior of the 45 layup laminates.The matrix failure extends along the 45 direction.The simulation agree with the experimental results.</a:t>
            </a:r>
            <a:br>
              <a:rPr lang="zh-CN" altLang="en-US" dirty="0" smtClean="0"/>
            </a:b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br>
              <a:rPr lang="zh-CN" altLang="en-US" dirty="0" smtClean="0"/>
            </a:b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en-US" altLang="zh-CN" sz="1200" kern="1200" dirty="0" smtClean="0">
                <a:solidFill>
                  <a:schemeClr val="tx1"/>
                </a:solidFill>
                <a:effectLst/>
                <a:latin typeface="+mn-lt"/>
                <a:ea typeface="+mn-ea"/>
                <a:cs typeface="+mn-cs"/>
              </a:rPr>
              <a:t>The numerical results of ultimate strength correlate well with the experimental data as show in Figure 1.</a:t>
            </a:r>
            <a:endParaRPr lang="en-US" altLang="zh-CN" sz="1200" kern="1200" dirty="0" smtClean="0">
              <a:solidFill>
                <a:schemeClr val="tx1"/>
              </a:solidFill>
              <a:effectLst/>
              <a:latin typeface="+mn-lt"/>
              <a:ea typeface="+mn-ea"/>
              <a:cs typeface="+mn-cs"/>
            </a:endParaRPr>
          </a:p>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en-US" altLang="zh-CN" sz="1200" kern="1200" dirty="0" smtClean="0">
                <a:solidFill>
                  <a:schemeClr val="tx1"/>
                </a:solidFill>
                <a:effectLst/>
                <a:latin typeface="+mn-lt"/>
                <a:ea typeface="+mn-ea"/>
                <a:cs typeface="+mn-cs"/>
              </a:rPr>
              <a:t>The force-displacement curves in the simulation results exhibit the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brittle failure of the composite laminates as the experiment shows.</a:t>
            </a:r>
            <a:endParaRPr lang="en-US" altLang="zh-CN" sz="1200" kern="1200" dirty="0" smtClean="0">
              <a:solidFill>
                <a:schemeClr val="tx1"/>
              </a:solidFill>
              <a:effectLst/>
              <a:latin typeface="+mn-lt"/>
              <a:ea typeface="+mn-ea"/>
              <a:cs typeface="+mn-cs"/>
            </a:endParaRPr>
          </a:p>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en-US" altLang="zh-CN" sz="1200" kern="1200" dirty="0" smtClean="0">
                <a:solidFill>
                  <a:schemeClr val="tx1"/>
                </a:solidFill>
                <a:effectLst/>
                <a:latin typeface="+mn-lt"/>
                <a:ea typeface="+mn-ea"/>
                <a:cs typeface="+mn-cs"/>
              </a:rPr>
              <a:t>Convergence problem.</a:t>
            </a: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br>
              <a:rPr lang="zh-CN" altLang="en-US" dirty="0" smtClean="0"/>
            </a:br>
            <a:r>
              <a:rPr lang="en-US" altLang="zh-CN" dirty="0" smtClean="0"/>
              <a:t>3</a:t>
            </a:r>
            <a:r>
              <a:rPr lang="zh-CN" altLang="en-US" dirty="0" smtClean="0"/>
              <a:t>、</a:t>
            </a:r>
            <a:r>
              <a:rPr lang="en-US" altLang="zh-CN" sz="1200" dirty="0" smtClean="0">
                <a:solidFill>
                  <a:srgbClr val="0070C0"/>
                </a:solidFill>
              </a:rPr>
              <a:t>The initial and growth of failure in simulation results show that the  </a:t>
            </a:r>
            <a:r>
              <a:rPr lang="en-US" altLang="zh-CN" sz="1200" b="1" dirty="0" smtClean="0">
                <a:solidFill>
                  <a:srgbClr val="3A70C0"/>
                </a:solidFill>
                <a:latin typeface="+mn-lt"/>
                <a:cs typeface="Times New Roman" panose="02020603050405020304" pitchFamily="18" charset="0"/>
                <a:sym typeface="+mn-ea"/>
              </a:rPr>
              <a:t>continuum damage model</a:t>
            </a:r>
            <a:r>
              <a:rPr lang="en-US" altLang="zh-CN" sz="1200" b="1" dirty="0" smtClean="0">
                <a:solidFill>
                  <a:srgbClr val="0070C0"/>
                </a:solidFill>
                <a:latin typeface="+mn-lt"/>
              </a:rPr>
              <a:t> </a:t>
            </a:r>
            <a:r>
              <a:rPr lang="en-US" altLang="zh-CN" sz="1200" dirty="0" smtClean="0">
                <a:solidFill>
                  <a:srgbClr val="0070C0"/>
                </a:solidFill>
              </a:rPr>
              <a:t>preforms well for predicting the </a:t>
            </a:r>
            <a:r>
              <a:rPr lang="en-US" altLang="zh-CN" sz="1200" dirty="0" smtClean="0">
                <a:solidFill>
                  <a:srgbClr val="FF0000"/>
                </a:solidFill>
              </a:rPr>
              <a:t>failure behavior</a:t>
            </a:r>
            <a:r>
              <a:rPr lang="en-US" altLang="zh-CN" sz="1200" dirty="0" smtClean="0">
                <a:solidFill>
                  <a:srgbClr val="0070C0"/>
                </a:solidFill>
              </a:rPr>
              <a:t> of composite laminates with big cutouts.</a:t>
            </a:r>
            <a:endParaRPr lang="en-US" altLang="zh-CN" sz="1200" dirty="0" smtClean="0">
              <a:solidFill>
                <a:srgbClr val="0070C0"/>
              </a:solidFill>
            </a:endParaRPr>
          </a:p>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en-US" altLang="zh-CN" dirty="0" smtClean="0"/>
              <a:t>    4</a:t>
            </a:r>
            <a:r>
              <a:rPr lang="zh-CN" altLang="en-US" dirty="0" smtClean="0"/>
              <a:t>、</a:t>
            </a:r>
            <a:r>
              <a:rPr lang="en-US" altLang="zh-CN" sz="1200" dirty="0" smtClean="0">
                <a:solidFill>
                  <a:srgbClr val="0070C0"/>
                </a:solidFill>
                <a:latin typeface="+mn-lt"/>
              </a:rPr>
              <a:t>The</a:t>
            </a:r>
            <a:r>
              <a:rPr lang="en-US" altLang="zh-CN" dirty="0" smtClean="0">
                <a:latin typeface="+mn-lt"/>
              </a:rPr>
              <a:t> </a:t>
            </a:r>
            <a:r>
              <a:rPr lang="en-US" altLang="zh-CN" sz="1200" dirty="0" smtClean="0">
                <a:solidFill>
                  <a:srgbClr val="3A70C0"/>
                </a:solidFill>
                <a:latin typeface="+mn-lt"/>
              </a:rPr>
              <a:t>finite element based failure model of composite laminates can be used in composite structures with arbitrary configurations under complex stress states to make up for the shortage of analytical failure analysis</a:t>
            </a:r>
            <a:r>
              <a:rPr lang="en-US" altLang="zh-CN" sz="1200" baseline="0" dirty="0" smtClean="0">
                <a:solidFill>
                  <a:srgbClr val="3A70C0"/>
                </a:solidFill>
                <a:latin typeface="+mn-lt"/>
              </a:rPr>
              <a:t> </a:t>
            </a:r>
            <a:r>
              <a:rPr lang="en-US" altLang="zh-CN" sz="1200" b="1" baseline="0" dirty="0" smtClean="0">
                <a:solidFill>
                  <a:srgbClr val="3A70C0"/>
                </a:solidFill>
                <a:latin typeface="+mn-lt"/>
              </a:rPr>
              <a:t>such as </a:t>
            </a:r>
            <a:r>
              <a:rPr lang="zh-CN" altLang="en-US" b="1" dirty="0" smtClean="0"/>
              <a:t>fracture mechanics model</a:t>
            </a:r>
            <a:r>
              <a:rPr lang="en-US" altLang="zh-CN" b="1" dirty="0" smtClean="0"/>
              <a:t>.</a:t>
            </a:r>
            <a:endParaRPr lang="zh-CN" altLang="en-US" b="1" dirty="0" smtClean="0"/>
          </a:p>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br>
              <a:rPr lang="zh-CN" altLang="en-US" dirty="0" smtClean="0"/>
            </a:b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p:spPr>
      </p:sp>
      <p:sp>
        <p:nvSpPr>
          <p:cNvPr id="50179" name="备注占位符 2"/>
          <p:cNvSpPr>
            <a:spLocks noGrp="1"/>
          </p:cNvSpPr>
          <p:nvPr>
            <p:ph type="body" idx="1"/>
          </p:nvPr>
        </p:nvSpPr>
        <p:spPr bwMode="auto">
          <a:noFill/>
        </p:spPr>
        <p:txBody>
          <a:bodyPr wrap="square" numCol="1" anchor="t" anchorCtr="0" compatLnSpc="1"/>
          <a:lstStyle/>
          <a:p>
            <a:r>
              <a:rPr lang="zh-CN" altLang="en-US" smtClean="0"/>
              <a:t>This </a:t>
            </a:r>
            <a:r>
              <a:rPr lang="en-US" altLang="zh-CN" smtClean="0"/>
              <a:t>presentation</a:t>
            </a:r>
            <a:r>
              <a:rPr lang="zh-CN" altLang="en-US" smtClean="0"/>
              <a:t> consists of </a:t>
            </a:r>
            <a:r>
              <a:rPr lang="en-US" altLang="zh-CN" smtClean="0"/>
              <a:t>four </a:t>
            </a:r>
            <a:r>
              <a:rPr lang="zh-CN" altLang="en-US" smtClean="0"/>
              <a:t>parts</a:t>
            </a:r>
            <a:r>
              <a:rPr lang="en-US" altLang="zh-CN" smtClean="0"/>
              <a:t>.</a:t>
            </a:r>
            <a:endParaRPr lang="en-US" altLang="zh-CN" smtClean="0"/>
          </a:p>
        </p:txBody>
      </p:sp>
      <p:sp>
        <p:nvSpPr>
          <p:cNvPr id="50180" name="灯片编号占位符 3"/>
          <p:cNvSpPr>
            <a:spLocks noGrp="1"/>
          </p:cNvSpPr>
          <p:nvPr>
            <p:ph type="sldNum" sz="quarter" idx="5"/>
          </p:nvPr>
        </p:nvSpPr>
        <p:spPr bwMode="auto">
          <a:noFill/>
          <a:ln>
            <a:miter lim="800000"/>
          </a:ln>
        </p:spPr>
        <p:txBody>
          <a:bodyPr wrap="square" numCol="1" anchorCtr="0" compatLnSpc="1"/>
          <a:lstStyle/>
          <a:p>
            <a:fld id="{DD62F40F-D209-44F7-B086-9B4C5C6ECF56}" type="slidenum">
              <a:rPr lang="zh-CN" altLang="en-US" smtClean="0">
                <a:latin typeface="Arial" panose="020B0604020202020204" pitchFamily="34" charset="0"/>
                <a:ea typeface="宋体" panose="02010600030101010101" pitchFamily="2" charset="-122"/>
              </a:rPr>
            </a:fld>
            <a:endParaRPr lang="zh-CN" altLang="en-US"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171450" indent="-171450">
              <a:buFont typeface="Wingdings" panose="05000000000000000000" pitchFamily="2" charset="2"/>
              <a:buNone/>
            </a:pPr>
            <a:r>
              <a:rPr b="1" dirty="0" smtClean="0"/>
              <a:t>as we know,In the recent years, composite materials have been increasingly used in many different fields like aerospace, constructions</a:t>
            </a:r>
            <a:r>
              <a:rPr dirty="0" smtClean="0"/>
              <a:t> because of their remarkable strength, stiffeners, weight.</a:t>
            </a:r>
            <a:r>
              <a:rPr lang="en-US" dirty="0" smtClean="0"/>
              <a:t> A</a:t>
            </a:r>
            <a:r>
              <a:rPr dirty="0" smtClean="0"/>
              <a:t>lso,</a:t>
            </a:r>
            <a:r>
              <a:rPr lang="en-US" dirty="0" smtClean="0"/>
              <a:t> </a:t>
            </a:r>
            <a:r>
              <a:rPr dirty="0" smtClean="0"/>
              <a:t>there are many composite laminates with big cutouts to be designed and applied, such as in aircraft structures for the </a:t>
            </a:r>
            <a:r>
              <a:rPr b="1" dirty="0" smtClean="0"/>
              <a:t>gate</a:t>
            </a:r>
            <a:r>
              <a:rPr lang="en-US" b="1" dirty="0" smtClean="0"/>
              <a:t> and window</a:t>
            </a:r>
            <a:r>
              <a:rPr b="1" dirty="0" smtClean="0"/>
              <a:t> on the fuselage</a:t>
            </a:r>
            <a:r>
              <a:rPr dirty="0" smtClean="0"/>
              <a:t>, hatch opening, etc.</a:t>
            </a:r>
            <a:endParaRPr dirty="0" smtClean="0"/>
          </a:p>
          <a:p>
            <a:pPr marL="171450" indent="-171450">
              <a:buFont typeface="Wingdings" panose="05000000000000000000" pitchFamily="2" charset="2"/>
              <a:buNone/>
            </a:pPr>
            <a:r>
              <a:rPr b="1" dirty="0" smtClean="0"/>
              <a:t>However, the stress concentration and the complicated failure modes around the cutout are difficult to be studied</a:t>
            </a:r>
            <a:r>
              <a:rPr dirty="0" smtClean="0"/>
              <a:t>. The progressive failure process induced by the stress concentration needs to be thoroughly investigated because it is essential for predicting the performance of composite structures and designing reliable and safety structures.</a:t>
            </a:r>
            <a:endParaRPr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fld id="{39E37C13-DAFF-44E3-91B6-E55B2CA4035C}" type="slidenum">
              <a:rPr lang="zh-CN" altLang="en-US" smtClean="0"/>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altLang="zh-CN" sz="1200" kern="1200" dirty="0" smtClean="0">
                <a:solidFill>
                  <a:schemeClr val="tx1"/>
                </a:solidFill>
                <a:effectLst/>
                <a:latin typeface="+mn-lt"/>
                <a:ea typeface="+mn-ea"/>
                <a:cs typeface="+mn-cs"/>
              </a:rPr>
              <a:t>There are 3 main methods,</a:t>
            </a:r>
            <a:r>
              <a:rPr lang="en-US" altLang="zh-CN" sz="1200" kern="1200" dirty="0" smtClean="0">
                <a:solidFill>
                  <a:schemeClr val="tx1"/>
                </a:solidFill>
                <a:effectLst/>
                <a:latin typeface="+mn-lt"/>
                <a:ea typeface="+mn-ea"/>
                <a:cs typeface="+mn-cs"/>
              </a:rPr>
              <a:t> </a:t>
            </a:r>
            <a:r>
              <a:rPr altLang="zh-CN" sz="1200" kern="1200" dirty="0" smtClean="0">
                <a:solidFill>
                  <a:schemeClr val="tx1"/>
                </a:solidFill>
                <a:effectLst/>
                <a:latin typeface="+mn-lt"/>
                <a:ea typeface="+mn-ea"/>
                <a:cs typeface="+mn-cs"/>
              </a:rPr>
              <a:t>the first method is ply-discount method, we simply degrade the stiffness coefficient with alpha, However, the alpha is </a:t>
            </a:r>
            <a:r>
              <a:rPr lang="en-US" altLang="zh-CN" sz="1200" kern="1200" dirty="0" smtClean="0">
                <a:solidFill>
                  <a:schemeClr val="tx1"/>
                </a:solidFill>
                <a:effectLst/>
                <a:latin typeface="+mn-lt"/>
                <a:ea typeface="+mn-ea"/>
                <a:cs typeface="+mn-cs"/>
              </a:rPr>
              <a:t>un</a:t>
            </a:r>
            <a:r>
              <a:rPr altLang="zh-CN" sz="1200" kern="1200" dirty="0" smtClean="0">
                <a:solidFill>
                  <a:schemeClr val="tx1"/>
                </a:solidFill>
                <a:effectLst/>
                <a:latin typeface="+mn-lt"/>
                <a:ea typeface="+mn-ea"/>
                <a:cs typeface="+mn-cs"/>
              </a:rPr>
              <a:t>certain. the is a semi-empirical method and require calibration. The second method is based on fracture mechanics,</a:t>
            </a:r>
            <a:r>
              <a:rPr lang="en-US" altLang="zh-CN" sz="1200" kern="1200" dirty="0" smtClean="0">
                <a:solidFill>
                  <a:schemeClr val="tx1"/>
                </a:solidFill>
                <a:effectLst/>
                <a:latin typeface="+mn-lt"/>
                <a:ea typeface="+mn-ea"/>
                <a:cs typeface="+mn-cs"/>
              </a:rPr>
              <a:t> </a:t>
            </a:r>
            <a:r>
              <a:rPr altLang="zh-CN" sz="1200" kern="1200" dirty="0" smtClean="0">
                <a:solidFill>
                  <a:schemeClr val="tx1"/>
                </a:solidFill>
                <a:effectLst/>
                <a:latin typeface="+mn-lt"/>
                <a:ea typeface="+mn-ea"/>
                <a:cs typeface="+mn-cs"/>
              </a:rPr>
              <a:t>it performs well for the small hole situation, but in the case of the big cutouts, the stress state become more complicated.</a:t>
            </a:r>
            <a:r>
              <a:rPr lang="en-US" altLang="zh-CN" sz="1200" kern="1200" dirty="0" smtClean="0">
                <a:solidFill>
                  <a:schemeClr val="tx1"/>
                </a:solidFill>
                <a:effectLst/>
                <a:latin typeface="+mn-lt"/>
                <a:ea typeface="+mn-ea"/>
                <a:cs typeface="+mn-cs"/>
              </a:rPr>
              <a:t> </a:t>
            </a:r>
            <a:r>
              <a:rPr altLang="zh-CN" sz="1200" kern="1200" dirty="0" smtClean="0">
                <a:solidFill>
                  <a:schemeClr val="tx1"/>
                </a:solidFill>
                <a:effectLst/>
                <a:latin typeface="+mn-lt"/>
                <a:ea typeface="+mn-ea"/>
                <a:cs typeface="+mn-cs"/>
              </a:rPr>
              <a:t>The third method is continuum damage model,</a:t>
            </a:r>
            <a:r>
              <a:rPr lang="en-US" altLang="zh-CN" sz="1200" kern="1200" dirty="0" smtClean="0">
                <a:solidFill>
                  <a:schemeClr val="tx1"/>
                </a:solidFill>
                <a:effectLst/>
                <a:latin typeface="+mn-lt"/>
                <a:ea typeface="+mn-ea"/>
                <a:cs typeface="+mn-cs"/>
              </a:rPr>
              <a:t> </a:t>
            </a:r>
            <a:r>
              <a:rPr altLang="zh-CN" sz="1200" kern="1200" dirty="0" smtClean="0">
                <a:solidFill>
                  <a:schemeClr val="tx1"/>
                </a:solidFill>
                <a:effectLst/>
                <a:latin typeface="+mn-lt"/>
                <a:ea typeface="+mn-ea"/>
                <a:cs typeface="+mn-cs"/>
              </a:rPr>
              <a:t>this model is based on continuum damage mechanics and do not require calibration.</a:t>
            </a:r>
            <a:r>
              <a:rPr lang="en-US" altLang="zh-CN" sz="1200" kern="1200" dirty="0" smtClean="0">
                <a:solidFill>
                  <a:schemeClr val="tx1"/>
                </a:solidFill>
                <a:effectLst/>
                <a:latin typeface="+mn-lt"/>
                <a:ea typeface="+mn-ea"/>
                <a:cs typeface="+mn-cs"/>
              </a:rPr>
              <a:t> </a:t>
            </a:r>
            <a:r>
              <a:rPr altLang="zh-CN" sz="1200" kern="1200" dirty="0" smtClean="0">
                <a:solidFill>
                  <a:schemeClr val="tx1"/>
                </a:solidFill>
                <a:effectLst/>
                <a:latin typeface="+mn-lt"/>
                <a:ea typeface="+mn-ea"/>
                <a:cs typeface="+mn-cs"/>
              </a:rPr>
              <a:t>This method define the</a:t>
            </a:r>
            <a:r>
              <a:rPr lang="en-US" altLang="zh-CN" sz="1200" kern="1200" dirty="0" smtClean="0">
                <a:solidFill>
                  <a:schemeClr val="tx1"/>
                </a:solidFill>
                <a:effectLst/>
                <a:latin typeface="+mn-lt"/>
                <a:ea typeface="+mn-ea"/>
                <a:cs typeface="+mn-cs"/>
              </a:rPr>
              <a:t> damaged</a:t>
            </a:r>
            <a:r>
              <a:rPr altLang="zh-CN" sz="1200" kern="1200" dirty="0" smtClean="0">
                <a:solidFill>
                  <a:schemeClr val="tx1"/>
                </a:solidFill>
                <a:effectLst/>
                <a:latin typeface="+mn-lt"/>
                <a:ea typeface="+mn-ea"/>
                <a:cs typeface="+mn-cs"/>
              </a:rPr>
              <a:t> stiffness matrix using the damage </a:t>
            </a:r>
            <a:r>
              <a:rPr lang="en-US" sz="1200" kern="1200" dirty="0" smtClean="0">
                <a:solidFill>
                  <a:schemeClr val="tx1"/>
                </a:solidFill>
                <a:effectLst/>
                <a:latin typeface="+mn-lt"/>
                <a:ea typeface="+mn-ea"/>
                <a:cs typeface="+mn-cs"/>
              </a:rPr>
              <a:t>variables</a:t>
            </a:r>
            <a:r>
              <a:rPr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altLang="zh-CN" sz="1200" kern="1200" dirty="0" smtClean="0">
                <a:solidFill>
                  <a:schemeClr val="tx1"/>
                </a:solidFill>
                <a:effectLst/>
                <a:latin typeface="+mn-lt"/>
                <a:ea typeface="+mn-ea"/>
                <a:cs typeface="+mn-cs"/>
              </a:rPr>
              <a:t>Some simulation has been completed but</a:t>
            </a:r>
            <a:r>
              <a:rPr lang="en-US" altLang="zh-CN" sz="1200" kern="1200" baseline="0" dirty="0" smtClean="0">
                <a:solidFill>
                  <a:schemeClr val="tx1"/>
                </a:solidFill>
                <a:effectLst/>
                <a:latin typeface="+mn-lt"/>
                <a:ea typeface="+mn-ea"/>
                <a:cs typeface="+mn-cs"/>
              </a:rPr>
              <a:t> most of them just for the problem of small hole</a:t>
            </a:r>
            <a:endParaRPr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dirty="0" smtClean="0">
              <a:sym typeface="+mn-ea"/>
            </a:endParaRPr>
          </a:p>
          <a:p>
            <a:pPr marL="171450" indent="-171450">
              <a:buFont typeface="Wingdings" panose="05000000000000000000" pitchFamily="2" charset="2"/>
              <a:buNone/>
            </a:pPr>
            <a:r>
              <a:rPr lang="zh-CN" altLang="en-US" dirty="0" smtClean="0">
                <a:sym typeface="+mn-ea"/>
              </a:rPr>
              <a:t>The composite laminates with different lay-up and different sizes of big cutouts are considered to figure out the failure behaviors of composite laminates. </a:t>
            </a:r>
            <a:endParaRPr lang="zh-CN" altLang="en-US" dirty="0" smtClean="0">
              <a:sym typeface="+mn-ea"/>
            </a:endParaRPr>
          </a:p>
          <a:p>
            <a:pPr marL="171450" indent="-171450">
              <a:buFont typeface="Wingdings" panose="05000000000000000000" pitchFamily="2" charset="2"/>
              <a:buNone/>
            </a:pPr>
            <a:r>
              <a:rPr lang="zh-CN" altLang="en-US" dirty="0" smtClean="0">
                <a:sym typeface="+mn-ea"/>
              </a:rPr>
              <a:t>Here, we only consider the composite laminates with three kinds of lay-up ([0]10, [0°/90°]5, [45°/-45°]5 ) and the laminates have the size of 240mm in length and 160mm in width. In the center, the diameters of circular cutouts are 60mm, 80mm, and 100mm separately. </a:t>
            </a:r>
            <a:br>
              <a:rPr lang="zh-CN" altLang="en-US" dirty="0" smtClean="0">
                <a:sym typeface="+mn-ea"/>
              </a:rPr>
            </a:br>
            <a:br>
              <a:rPr lang="zh-CN" altLang="en-US" dirty="0" smtClean="0">
                <a:sym typeface="+mn-ea"/>
              </a:rPr>
            </a:br>
            <a:br>
              <a:rPr lang="zh-CN" altLang="en-US" dirty="0" smtClean="0"/>
            </a:b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We choose two </a:t>
            </a:r>
            <a:r>
              <a:rPr lang="en-US" altLang="zh-CN" dirty="0" smtClean="0"/>
              <a:t>diffrent Damage model </a:t>
            </a:r>
            <a:r>
              <a:rPr lang="zh-CN" altLang="en-US" dirty="0" smtClean="0"/>
              <a:t>to compare with each other</a:t>
            </a:r>
            <a:r>
              <a:rPr lang="en-US" altLang="zh-CN" dirty="0" smtClean="0"/>
              <a:t>,The first is </a:t>
            </a:r>
            <a:r>
              <a:rPr lang="en-US" altLang="zh-CN" dirty="0" smtClean="0">
                <a:latin typeface="Times New Roman" panose="02020603050405020304" pitchFamily="18" charset="0"/>
                <a:cs typeface="Times New Roman" panose="02020603050405020304" pitchFamily="18" charset="0"/>
                <a:sym typeface="+mn-ea"/>
              </a:rPr>
              <a:t> ply-discount method,the reduction factor we use is refer to this paper. The failure criterion is well-known Hashin criterion,this criterion has four failure type</a:t>
            </a:r>
            <a:r>
              <a:rPr lang="zh-CN" altLang="en-US" dirty="0" smtClean="0">
                <a:latin typeface="Times New Roman" panose="02020603050405020304" pitchFamily="18" charset="0"/>
                <a:cs typeface="Times New Roman" panose="02020603050405020304" pitchFamily="18" charset="0"/>
                <a:sym typeface="+mn-ea"/>
              </a:rPr>
              <a:t>：</a:t>
            </a:r>
            <a:r>
              <a:rPr lang="en-US" altLang="zh-CN" dirty="0" smtClean="0">
                <a:latin typeface="Times New Roman" panose="02020603050405020304" pitchFamily="18" charset="0"/>
                <a:cs typeface="Times New Roman" panose="02020603050405020304" pitchFamily="18" charset="0"/>
                <a:sym typeface="+mn-ea"/>
              </a:rPr>
              <a:t>fiber tension,fiber compression, matrix tension,matrix compression.</a:t>
            </a:r>
            <a:endParaRPr lang="en-US" altLang="zh-CN" dirty="0" smtClean="0">
              <a:latin typeface="Times New Roman" panose="02020603050405020304" pitchFamily="18" charset="0"/>
              <a:cs typeface="Times New Roman" panose="02020603050405020304" pitchFamily="18" charset="0"/>
              <a:sym typeface="+mn-ea"/>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a:lnSpc>
                <a:spcPct val="150000"/>
              </a:lnSpc>
            </a:pPr>
            <a:r>
              <a:rPr lang="en-US" altLang="zh-CN" dirty="0" smtClean="0"/>
              <a:t>the second model we use is the </a:t>
            </a:r>
            <a:r>
              <a:rPr lang="en-US" altLang="zh-CN" dirty="0" smtClean="0">
                <a:latin typeface="Times New Roman" panose="02020603050405020304" pitchFamily="18" charset="0"/>
                <a:cs typeface="Times New Roman" panose="02020603050405020304" pitchFamily="18" charset="0"/>
                <a:sym typeface="+mn-ea"/>
              </a:rPr>
              <a:t>Continuum Damage Model, The failure criterion is also Hashin criterion.The Continuum Damage Model defined the damage stiffness matrix using the damage variables,The sigmal is equivalent stress,the deata is equivalent displacement.The G is fracture energy. The</a:t>
            </a:r>
            <a:r>
              <a:rPr lang="en-US" altLang="zh-CN" baseline="0" dirty="0" smtClean="0">
                <a:latin typeface="Times New Roman" panose="02020603050405020304" pitchFamily="18" charset="0"/>
                <a:cs typeface="Times New Roman" panose="02020603050405020304" pitchFamily="18" charset="0"/>
                <a:sym typeface="+mn-ea"/>
              </a:rPr>
              <a:t> d is between 0  and 1, it is 0 when there is no failure, it is 1 when the ultimate damage occur.</a:t>
            </a:r>
            <a:endParaRPr lang="en-US" altLang="zh-CN" dirty="0" smtClean="0">
              <a:latin typeface="Times New Roman" panose="02020603050405020304" pitchFamily="18" charset="0"/>
              <a:cs typeface="Times New Roman" panose="02020603050405020304" pitchFamily="18" charset="0"/>
              <a:sym typeface="+mn-ea"/>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r>
              <a:rPr lang="en-US" altLang="zh-CN" dirty="0" smtClean="0"/>
              <a:t>The detail of the calculation of damage variables is here, the expression of the </a:t>
            </a:r>
            <a:r>
              <a:rPr lang="en-US" altLang="zh-CN" dirty="0">
                <a:sym typeface="+mn-ea"/>
              </a:rPr>
              <a:t>damage </a:t>
            </a:r>
            <a:r>
              <a:rPr lang="en-US" altLang="zh-CN" dirty="0" smtClean="0">
                <a:sym typeface="+mn-ea"/>
              </a:rPr>
              <a:t>variables </a:t>
            </a:r>
            <a:r>
              <a:rPr lang="en-US" altLang="zh-CN" sz="1200" b="0" i="0" u="none" strike="noStrike" kern="1200" dirty="0" smtClean="0">
                <a:solidFill>
                  <a:schemeClr val="tx1"/>
                </a:solidFill>
                <a:effectLst/>
                <a:latin typeface="+mn-lt"/>
                <a:ea typeface="+mn-ea"/>
                <a:cs typeface="+mn-cs"/>
              </a:rPr>
              <a:t>derive</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rPr>
              <a:t>from</a:t>
            </a:r>
            <a:r>
              <a:rPr lang="en-US" altLang="zh-CN" sz="1200" b="0" i="0" u="none" strike="noStrike" kern="1200" baseline="0" dirty="0" smtClean="0">
                <a:solidFill>
                  <a:schemeClr val="tx1"/>
                </a:solidFill>
                <a:effectLst/>
                <a:latin typeface="+mn-lt"/>
                <a:ea typeface="+mn-ea"/>
                <a:cs typeface="+mn-cs"/>
              </a:rPr>
              <a:t> these</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rPr>
              <a:t>formulas</a:t>
            </a:r>
            <a:r>
              <a:rPr lang="en-US" altLang="zh-CN" dirty="0" smtClean="0">
                <a:sym typeface="+mn-ea"/>
              </a:rPr>
              <a:t> </a:t>
            </a:r>
            <a:r>
              <a:rPr lang="en-US" altLang="zh-CN" dirty="0">
                <a:sym typeface="+mn-ea"/>
              </a:rPr>
              <a:t>are formed of </a:t>
            </a:r>
            <a:r>
              <a:rPr lang="en-US" altLang="zh-CN" dirty="0" smtClean="0">
                <a:sym typeface="+mn-ea"/>
              </a:rPr>
              <a:t>.......</a:t>
            </a:r>
            <a:endParaRPr lang="en-US" altLang="zh-CN" dirty="0" smtClean="0">
              <a:sym typeface="+mn-ea"/>
            </a:endParaRPr>
          </a:p>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en-US" altLang="zh-CN" dirty="0" smtClean="0"/>
              <a:t>The process of the Umat subroutine in Abaqus is shown in the flow </a:t>
            </a:r>
            <a:r>
              <a:rPr lang="en-US" altLang="zh-CN" smtClean="0"/>
              <a:t>diagram.</a:t>
            </a:r>
            <a:endParaRPr lang="en-US" altLang="zh-CN" smtClean="0"/>
          </a:p>
          <a:p>
            <a:pPr marL="171450" indent="-171450">
              <a:buFont typeface="Wingdings" panose="05000000000000000000" pitchFamily="2" charset="2"/>
              <a:buNone/>
            </a:pPr>
            <a:r>
              <a:rPr lang="en-US" altLang="zh-CN" dirty="0" smtClean="0"/>
              <a:t>partial derivative </a:t>
            </a: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microsoft.com/office/2007/relationships/media" Target="../media/media1.mp4"/><Relationship Id="rId1" Type="http://schemas.openxmlformats.org/officeDocument/2006/relationships/video" Target="NULL" TargetMode="External"/></Relationships>
</file>

<file path=ppt/slides/_rels/slide12.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microsoft.com/office/2007/relationships/media" Target="../media/media3.mp4"/><Relationship Id="rId5" Type="http://schemas.openxmlformats.org/officeDocument/2006/relationships/video" Target="../media/media3.mp4"/><Relationship Id="rId4" Type="http://schemas.openxmlformats.org/officeDocument/2006/relationships/image" Target="../media/image44.png"/><Relationship Id="rId3" Type="http://schemas.openxmlformats.org/officeDocument/2006/relationships/image" Target="../media/image43.png"/><Relationship Id="rId2" Type="http://schemas.microsoft.com/office/2007/relationships/media" Target="../media/media2.mp4"/><Relationship Id="rId12" Type="http://schemas.openxmlformats.org/officeDocument/2006/relationships/notesSlide" Target="../notesSlides/notesSlide12.xml"/><Relationship Id="rId11" Type="http://schemas.openxmlformats.org/officeDocument/2006/relationships/slideLayout" Target="../slideLayouts/slideLayout2.xml"/><Relationship Id="rId10" Type="http://schemas.openxmlformats.org/officeDocument/2006/relationships/image" Target="../media/image48.png"/><Relationship Id="rId1" Type="http://schemas.openxmlformats.org/officeDocument/2006/relationships/video" Target="../media/media2.mp4"/></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microsoft.com/office/2007/relationships/media" Target="../media/media4.mp4"/><Relationship Id="rId1" Type="http://schemas.openxmlformats.org/officeDocument/2006/relationships/video" Target="../media/media4.mp4"/></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tiff"/><Relationship Id="rId1" Type="http://schemas.openxmlformats.org/officeDocument/2006/relationships/image" Target="../media/image1.tiff"/></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1.tiff"/><Relationship Id="rId2" Type="http://schemas.openxmlformats.org/officeDocument/2006/relationships/image" Target="../media/image4.tiff"/><Relationship Id="rId1" Type="http://schemas.openxmlformats.org/officeDocument/2006/relationships/image" Target="../media/image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wmf"/><Relationship Id="rId5" Type="http://schemas.openxmlformats.org/officeDocument/2006/relationships/oleObject" Target="../embeddings/oleObject3.bin"/><Relationship Id="rId4" Type="http://schemas.openxmlformats.org/officeDocument/2006/relationships/image" Target="../media/image24.wmf"/><Relationship Id="rId3" Type="http://schemas.openxmlformats.org/officeDocument/2006/relationships/oleObject" Target="../embeddings/oleObject2.bin"/><Relationship Id="rId2" Type="http://schemas.openxmlformats.org/officeDocument/2006/relationships/image" Target="../media/image23.wmf"/><Relationship Id="rId14" Type="http://schemas.openxmlformats.org/officeDocument/2006/relationships/notesSlide" Target="../notesSlides/notesSlide8.xml"/><Relationship Id="rId13" Type="http://schemas.openxmlformats.org/officeDocument/2006/relationships/vmlDrawing" Target="../drawings/vmlDrawing1.vml"/><Relationship Id="rId12" Type="http://schemas.openxmlformats.org/officeDocument/2006/relationships/slideLayout" Target="../slideLayouts/slideLayout2.xml"/><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32.wmf"/><Relationship Id="rId3" Type="http://schemas.openxmlformats.org/officeDocument/2006/relationships/oleObject" Target="../embeddings/oleObject5.bin"/><Relationship Id="rId2" Type="http://schemas.openxmlformats.org/officeDocument/2006/relationships/image" Target="../media/image31.wmf"/><Relationship Id="rId1"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21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074" name="副标题 2"/>
          <p:cNvSpPr>
            <a:spLocks noGrp="1"/>
          </p:cNvSpPr>
          <p:nvPr>
            <p:ph type="subTitle" idx="1"/>
          </p:nvPr>
        </p:nvSpPr>
        <p:spPr>
          <a:xfrm>
            <a:off x="1996470" y="3661231"/>
            <a:ext cx="6696744" cy="1500198"/>
          </a:xfrm>
        </p:spPr>
        <p:txBody>
          <a:bodyPr/>
          <a:lstStyle/>
          <a:p>
            <a:pPr eaLnBrk="1" hangingPunct="1">
              <a:spcAft>
                <a:spcPct val="20000"/>
              </a:spcAft>
            </a:pPr>
            <a:r>
              <a:rPr lang="en-US" altLang="zh-CN" sz="2400" dirty="0" smtClean="0">
                <a:solidFill>
                  <a:srgbClr val="0070C0"/>
                </a:solidFill>
                <a:ea typeface="黑体" panose="02010609060101010101" pitchFamily="49" charset="-122"/>
              </a:rPr>
              <a:t> </a:t>
            </a:r>
            <a:r>
              <a:rPr lang="en-US" altLang="zh-CN" sz="2400" dirty="0" err="1" smtClean="0">
                <a:solidFill>
                  <a:srgbClr val="0070C0"/>
                </a:solidFill>
                <a:ea typeface="黑体" panose="02010609060101010101" pitchFamily="49" charset="-122"/>
                <a:sym typeface="+mn-ea"/>
              </a:rPr>
              <a:t>Pengcheng</a:t>
            </a:r>
            <a:r>
              <a:rPr lang="en-US" altLang="zh-CN" sz="2400" dirty="0" smtClean="0">
                <a:solidFill>
                  <a:srgbClr val="0070C0"/>
                </a:solidFill>
                <a:ea typeface="黑体" panose="02010609060101010101" pitchFamily="49" charset="-122"/>
                <a:sym typeface="+mn-ea"/>
              </a:rPr>
              <a:t> Chu,Zheng Li, </a:t>
            </a:r>
            <a:r>
              <a:rPr lang="en-US" altLang="zh-CN" sz="2400" dirty="0" err="1" smtClean="0">
                <a:solidFill>
                  <a:srgbClr val="0070C0"/>
                </a:solidFill>
                <a:ea typeface="黑体" panose="02010609060101010101" pitchFamily="49" charset="-122"/>
                <a:sym typeface="+mn-ea"/>
              </a:rPr>
              <a:t>Jianlin</a:t>
            </a:r>
            <a:r>
              <a:rPr lang="en-US" altLang="zh-CN" sz="2400" dirty="0" smtClean="0">
                <a:solidFill>
                  <a:srgbClr val="0070C0"/>
                </a:solidFill>
                <a:ea typeface="黑体" panose="02010609060101010101" pitchFamily="49" charset="-122"/>
                <a:sym typeface="+mn-ea"/>
              </a:rPr>
              <a:t> Chen</a:t>
            </a:r>
            <a:endParaRPr lang="en-US" altLang="zh-CN" sz="2400" dirty="0" smtClean="0">
              <a:solidFill>
                <a:srgbClr val="0070C0"/>
              </a:solidFill>
              <a:ea typeface="黑体" panose="02010609060101010101" pitchFamily="49" charset="-122"/>
            </a:endParaRPr>
          </a:p>
          <a:p>
            <a:r>
              <a:rPr lang="en-US" altLang="zh-CN" sz="2000" dirty="0" smtClean="0">
                <a:solidFill>
                  <a:srgbClr val="0070C0"/>
                </a:solidFill>
              </a:rPr>
              <a:t>College of Engineering, Peking University</a:t>
            </a:r>
            <a:endParaRPr lang="en-US" altLang="zh-CN" sz="2000" dirty="0" smtClean="0">
              <a:solidFill>
                <a:srgbClr val="0070C0"/>
              </a:solidFill>
            </a:endParaRPr>
          </a:p>
          <a:p>
            <a:r>
              <a:rPr lang="en-US" altLang="zh-CN" sz="1800" dirty="0" smtClean="0">
                <a:solidFill>
                  <a:srgbClr val="0070C0"/>
                </a:solidFill>
              </a:rPr>
              <a:t>State Key Laboratory for Turbulence &amp; Complex Systems</a:t>
            </a:r>
            <a:endParaRPr lang="en-US" altLang="zh-CN" sz="1800" dirty="0" smtClean="0">
              <a:solidFill>
                <a:srgbClr val="0070C0"/>
              </a:solidFill>
            </a:endParaRPr>
          </a:p>
          <a:p>
            <a:r>
              <a:rPr lang="en-US" altLang="zh-CN" sz="2000" dirty="0" smtClean="0">
                <a:solidFill>
                  <a:srgbClr val="0070C0"/>
                </a:solidFill>
              </a:rPr>
              <a:t>2017.08.20</a:t>
            </a:r>
            <a:endParaRPr lang="en-US" altLang="zh-CN" sz="2000" dirty="0" smtClean="0">
              <a:solidFill>
                <a:srgbClr val="0070C0"/>
              </a:solidFill>
            </a:endParaRPr>
          </a:p>
        </p:txBody>
      </p:sp>
      <p:sp>
        <p:nvSpPr>
          <p:cNvPr id="3075" name="Rectangle 2"/>
          <p:cNvSpPr>
            <a:spLocks noGrp="1" noChangeArrowheads="1"/>
          </p:cNvSpPr>
          <p:nvPr>
            <p:ph type="ctrTitle"/>
          </p:nvPr>
        </p:nvSpPr>
        <p:spPr>
          <a:xfrm>
            <a:off x="466119" y="1714488"/>
            <a:ext cx="8568952" cy="1426480"/>
          </a:xfrm>
        </p:spPr>
        <p:txBody>
          <a:bodyPr/>
          <a:lstStyle/>
          <a:p>
            <a:pPr algn="ctr" eaLnBrk="1" hangingPunct="1"/>
            <a:r>
              <a:rPr lang="en-US" altLang="zh-CN" sz="3600" dirty="0">
                <a:solidFill>
                  <a:schemeClr val="tx2"/>
                </a:solidFill>
                <a:latin typeface="+mj-lt"/>
                <a:ea typeface="隶书" panose="02010509060101010101" pitchFamily="49" charset="-122"/>
              </a:rPr>
              <a:t>Progressive damage analysis of composite laminates with big cutouts</a:t>
            </a:r>
            <a:endParaRPr lang="en-US" altLang="zh-CN" sz="3600" dirty="0">
              <a:solidFill>
                <a:schemeClr val="tx2"/>
              </a:solidFill>
              <a:latin typeface="+mj-lt"/>
              <a:ea typeface="隶书" panose="020105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sym typeface="+mn-ea"/>
              </a:rPr>
              <a:t>3. Results and Comparing (i)</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pic>
        <p:nvPicPr>
          <p:cNvPr id="2" name="图片 1"/>
          <p:cNvPicPr>
            <a:picLocks noChangeAspect="1"/>
          </p:cNvPicPr>
          <p:nvPr/>
        </p:nvPicPr>
        <p:blipFill>
          <a:blip r:embed="rId1"/>
          <a:stretch>
            <a:fillRect/>
          </a:stretch>
        </p:blipFill>
        <p:spPr>
          <a:xfrm>
            <a:off x="467544" y="1587425"/>
            <a:ext cx="3924300" cy="2633663"/>
          </a:xfrm>
          <a:prstGeom prst="rect">
            <a:avLst/>
          </a:prstGeom>
        </p:spPr>
      </p:pic>
      <p:pic>
        <p:nvPicPr>
          <p:cNvPr id="4" name="图片 3"/>
          <p:cNvPicPr>
            <a:picLocks noChangeAspect="1"/>
          </p:cNvPicPr>
          <p:nvPr/>
        </p:nvPicPr>
        <p:blipFill>
          <a:blip r:embed="rId2"/>
          <a:stretch>
            <a:fillRect/>
          </a:stretch>
        </p:blipFill>
        <p:spPr>
          <a:xfrm>
            <a:off x="1760717" y="4644381"/>
            <a:ext cx="1215337" cy="1724621"/>
          </a:xfrm>
          <a:prstGeom prst="rect">
            <a:avLst/>
          </a:prstGeom>
        </p:spPr>
      </p:pic>
      <p:pic>
        <p:nvPicPr>
          <p:cNvPr id="5" name="图片 4"/>
          <p:cNvPicPr>
            <a:picLocks noChangeAspect="1"/>
          </p:cNvPicPr>
          <p:nvPr/>
        </p:nvPicPr>
        <p:blipFill>
          <a:blip r:embed="rId3"/>
          <a:stretch>
            <a:fillRect/>
          </a:stretch>
        </p:blipFill>
        <p:spPr>
          <a:xfrm>
            <a:off x="484417" y="4644382"/>
            <a:ext cx="1169301" cy="1724621"/>
          </a:xfrm>
          <a:prstGeom prst="rect">
            <a:avLst/>
          </a:prstGeom>
        </p:spPr>
      </p:pic>
      <p:pic>
        <p:nvPicPr>
          <p:cNvPr id="6" name="图片 5"/>
          <p:cNvPicPr>
            <a:picLocks noChangeAspect="1"/>
          </p:cNvPicPr>
          <p:nvPr/>
        </p:nvPicPr>
        <p:blipFill>
          <a:blip r:embed="rId4"/>
          <a:stretch>
            <a:fillRect/>
          </a:stretch>
        </p:blipFill>
        <p:spPr>
          <a:xfrm>
            <a:off x="3083053" y="4637139"/>
            <a:ext cx="1158790" cy="1731864"/>
          </a:xfrm>
          <a:prstGeom prst="rect">
            <a:avLst/>
          </a:prstGeom>
        </p:spPr>
      </p:pic>
      <p:sp>
        <p:nvSpPr>
          <p:cNvPr id="7" name="矩形 6"/>
          <p:cNvSpPr/>
          <p:nvPr/>
        </p:nvSpPr>
        <p:spPr>
          <a:xfrm>
            <a:off x="391787" y="4265743"/>
            <a:ext cx="1396536"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DIC speckle</a:t>
            </a:r>
            <a:r>
              <a:rPr lang="en-US" altLang="zh-CN" dirty="0" smtClean="0"/>
              <a:t> </a:t>
            </a:r>
            <a:endParaRPr lang="zh-CN" altLang="en-US" dirty="0"/>
          </a:p>
        </p:txBody>
      </p:sp>
      <p:sp>
        <p:nvSpPr>
          <p:cNvPr id="8" name="矩形 7"/>
          <p:cNvSpPr/>
          <p:nvPr/>
        </p:nvSpPr>
        <p:spPr>
          <a:xfrm>
            <a:off x="400065" y="1218093"/>
            <a:ext cx="196079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Experiment system</a:t>
            </a:r>
            <a:endParaRPr lang="zh-CN" altLang="en-US" dirty="0"/>
          </a:p>
        </p:txBody>
      </p:sp>
      <p:sp>
        <p:nvSpPr>
          <p:cNvPr id="9" name="矩形 8"/>
          <p:cNvSpPr/>
          <p:nvPr/>
        </p:nvSpPr>
        <p:spPr>
          <a:xfrm>
            <a:off x="-1942" y="6378308"/>
            <a:ext cx="4717958" cy="338554"/>
          </a:xfrm>
          <a:prstGeom prst="rect">
            <a:avLst/>
          </a:prstGeom>
          <a:solidFill>
            <a:schemeClr val="tx2">
              <a:lumMod val="20000"/>
              <a:lumOff val="8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a:t>
            </a:r>
            <a:r>
              <a:rPr lang="zh-CN"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rPr>
              <a:t>a</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rPr>
              <a:t>Ф60mm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rPr>
              <a:t>b</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rPr>
              <a:t>Ф80mm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rPr>
              <a:t>c</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rPr>
              <a:t>Ф100mm</a:t>
            </a:r>
            <a:endParaRPr lang="zh-CN" altLang="en-US" sz="1600" dirty="0"/>
          </a:p>
        </p:txBody>
      </p:sp>
      <p:sp>
        <p:nvSpPr>
          <p:cNvPr id="17" name="矩形 16"/>
          <p:cNvSpPr/>
          <p:nvPr/>
        </p:nvSpPr>
        <p:spPr>
          <a:xfrm>
            <a:off x="4572000" y="1587425"/>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mc:AlternateContent xmlns:mc="http://schemas.openxmlformats.org/markup-compatibility/2006">
        <mc:Choice xmlns:a14="http://schemas.microsoft.com/office/drawing/2010/main" Requires="a14">
          <p:sp>
            <p:nvSpPr>
              <p:cNvPr id="18" name="矩形 17"/>
              <p:cNvSpPr/>
              <p:nvPr/>
            </p:nvSpPr>
            <p:spPr>
              <a:xfrm>
                <a:off x="4589444" y="2863702"/>
                <a:ext cx="1350708" cy="403893"/>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chemeClr val="tx1">
                                  <a:lumMod val="95000"/>
                                  <a:lumOff val="5000"/>
                                </a:schemeClr>
                              </a:solidFill>
                              <a:latin typeface="Cambria Math" panose="02040503050406030204" pitchFamily="18" charset="0"/>
                            </a:rPr>
                          </m:ctrlPr>
                        </m:sSubPr>
                        <m:e>
                          <m:d>
                            <m:dPr>
                              <m:begChr m:val="["/>
                              <m:endChr m:val="]"/>
                              <m:ctrlPr>
                                <a:rPr lang="zh-CN" altLang="en-US" sz="1600" i="1">
                                  <a:solidFill>
                                    <a:schemeClr val="tx1">
                                      <a:lumMod val="95000"/>
                                      <a:lumOff val="5000"/>
                                    </a:schemeClr>
                                  </a:solidFill>
                                  <a:latin typeface="Cambria Math" panose="02040503050406030204" pitchFamily="18" charset="0"/>
                                </a:rPr>
                              </m:ctrlPr>
                            </m:dPr>
                            <m:e>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6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6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zh-CN" altLang="en-US" sz="1600">
                              <a:solidFill>
                                <a:schemeClr val="tx1">
                                  <a:lumMod val="95000"/>
                                  <a:lumOff val="5000"/>
                                </a:schemeClr>
                              </a:solidFill>
                              <a:latin typeface="Cambria Math" panose="02040503050406030204" pitchFamily="18" charset="0"/>
                            </a:rPr>
                            <m:t>5</m:t>
                          </m:r>
                        </m:sub>
                      </m:sSub>
                    </m:oMath>
                  </m:oMathPara>
                </a14:m>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18" name="矩形 17"/>
              <p:cNvSpPr>
                <a:spLocks noRot="1" noChangeAspect="1" noMove="1" noResize="1" noEditPoints="1" noAdjustHandles="1" noChangeArrowheads="1" noChangeShapeType="1" noTextEdit="1"/>
              </p:cNvSpPr>
              <p:nvPr/>
            </p:nvSpPr>
            <p:spPr>
              <a:xfrm>
                <a:off x="4589444" y="2863702"/>
                <a:ext cx="1350708" cy="403893"/>
              </a:xfrm>
              <a:prstGeom prst="rect">
                <a:avLst/>
              </a:prstGeom>
              <a:blipFill rotWithShape="1">
                <a:blip r:embed="rId5"/>
                <a:stretch>
                  <a:fillRect b="-151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4591798" y="1988840"/>
                <a:ext cx="1348354" cy="403893"/>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chemeClr val="tx1">
                                  <a:lumMod val="95000"/>
                                  <a:lumOff val="5000"/>
                                </a:schemeClr>
                              </a:solidFill>
                              <a:latin typeface="Cambria Math" panose="02040503050406030204" pitchFamily="18" charset="0"/>
                            </a:rPr>
                          </m:ctrlPr>
                        </m:sSubPr>
                        <m:e>
                          <m:d>
                            <m:dPr>
                              <m:begChr m:val="["/>
                              <m:endChr m:val="]"/>
                              <m:ctrlPr>
                                <a:rPr lang="zh-CN" altLang="en-US" sz="1600" i="1">
                                  <a:solidFill>
                                    <a:schemeClr val="tx1">
                                      <a:lumMod val="95000"/>
                                      <a:lumOff val="5000"/>
                                    </a:schemeClr>
                                  </a:solidFill>
                                  <a:latin typeface="Cambria Math" panose="02040503050406030204" pitchFamily="18" charset="0"/>
                                </a:rPr>
                              </m:ctrlPr>
                            </m:dPr>
                            <m:e>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a:solidFill>
                                        <a:schemeClr val="tx1">
                                          <a:lumMod val="95000"/>
                                          <a:lumOff val="5000"/>
                                        </a:schemeClr>
                                      </a:solidFill>
                                      <a:latin typeface="Cambria Math" panose="02040503050406030204" pitchFamily="18" charset="0"/>
                                    </a:rPr>
                                    <m:t>0</m:t>
                                  </m:r>
                                </m:e>
                                <m:sup>
                                  <m:r>
                                    <a:rPr lang="en-US" altLang="zh-CN" sz="16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600" b="0" i="0" smtClean="0">
                              <a:solidFill>
                                <a:schemeClr val="tx1">
                                  <a:lumMod val="95000"/>
                                  <a:lumOff val="5000"/>
                                </a:schemeClr>
                              </a:solidFill>
                              <a:latin typeface="Cambria Math" panose="02040503050406030204" pitchFamily="18" charset="0"/>
                            </a:rPr>
                            <m:t>10</m:t>
                          </m:r>
                        </m:sub>
                      </m:sSub>
                    </m:oMath>
                  </m:oMathPara>
                </a14:m>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19" name="矩形 18"/>
              <p:cNvSpPr>
                <a:spLocks noRot="1" noChangeAspect="1" noMove="1" noResize="1" noEditPoints="1" noAdjustHandles="1" noChangeArrowheads="1" noChangeShapeType="1" noTextEdit="1"/>
              </p:cNvSpPr>
              <p:nvPr/>
            </p:nvSpPr>
            <p:spPr>
              <a:xfrm>
                <a:off x="4591798" y="1988840"/>
                <a:ext cx="1348354" cy="403893"/>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4589445" y="2420888"/>
                <a:ext cx="1350707" cy="403893"/>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solidFill>
                                <a:schemeClr val="tx1">
                                  <a:lumMod val="95000"/>
                                  <a:lumOff val="5000"/>
                                </a:schemeClr>
                              </a:solidFill>
                              <a:latin typeface="Cambria Math" panose="02040503050406030204" pitchFamily="18" charset="0"/>
                            </a:rPr>
                          </m:ctrlPr>
                        </m:sSubPr>
                        <m:e>
                          <m:d>
                            <m:dPr>
                              <m:begChr m:val="["/>
                              <m:endChr m:val="]"/>
                              <m:ctrlPr>
                                <a:rPr lang="zh-CN" altLang="en-US" sz="1600" i="1">
                                  <a:solidFill>
                                    <a:schemeClr val="tx1">
                                      <a:lumMod val="95000"/>
                                      <a:lumOff val="5000"/>
                                    </a:schemeClr>
                                  </a:solidFill>
                                  <a:latin typeface="Cambria Math" panose="02040503050406030204" pitchFamily="18" charset="0"/>
                                </a:rPr>
                              </m:ctrlPr>
                            </m:dPr>
                            <m:e>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a:solidFill>
                                        <a:schemeClr val="tx1">
                                          <a:lumMod val="95000"/>
                                          <a:lumOff val="5000"/>
                                        </a:schemeClr>
                                      </a:solidFill>
                                      <a:latin typeface="Cambria Math" panose="02040503050406030204" pitchFamily="18" charset="0"/>
                                    </a:rPr>
                                    <m:t>0</m:t>
                                  </m:r>
                                </m:e>
                                <m:sup>
                                  <m:r>
                                    <a:rPr lang="en-US" altLang="zh-CN" sz="16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i="1">
                                      <a:solidFill>
                                        <a:schemeClr val="tx1">
                                          <a:lumMod val="95000"/>
                                          <a:lumOff val="5000"/>
                                        </a:schemeClr>
                                      </a:solidFill>
                                      <a:latin typeface="Cambria Math" panose="02040503050406030204" pitchFamily="18" charset="0"/>
                                    </a:rPr>
                                    <m:t>/</m:t>
                                  </m:r>
                                  <m:r>
                                    <a:rPr lang="en-US" altLang="zh-CN" sz="1600">
                                      <a:solidFill>
                                        <a:schemeClr val="tx1">
                                          <a:lumMod val="95000"/>
                                          <a:lumOff val="5000"/>
                                        </a:schemeClr>
                                      </a:solidFill>
                                      <a:latin typeface="Cambria Math" panose="02040503050406030204" pitchFamily="18" charset="0"/>
                                    </a:rPr>
                                    <m:t>90</m:t>
                                  </m:r>
                                </m:e>
                                <m:sup>
                                  <m:r>
                                    <a:rPr lang="en-US" altLang="zh-CN" sz="16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zh-CN" altLang="en-US" sz="1600">
                              <a:solidFill>
                                <a:schemeClr val="tx1">
                                  <a:lumMod val="95000"/>
                                  <a:lumOff val="5000"/>
                                </a:schemeClr>
                              </a:solidFill>
                              <a:latin typeface="Cambria Math" panose="02040503050406030204" pitchFamily="18" charset="0"/>
                            </a:rPr>
                            <m:t>5</m:t>
                          </m:r>
                        </m:sub>
                      </m:sSub>
                    </m:oMath>
                  </m:oMathPara>
                </a14:m>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20" name="矩形 19"/>
              <p:cNvSpPr>
                <a:spLocks noRot="1" noChangeAspect="1" noMove="1" noResize="1" noEditPoints="1" noAdjustHandles="1" noChangeArrowheads="1" noChangeShapeType="1" noTextEdit="1"/>
              </p:cNvSpPr>
              <p:nvPr/>
            </p:nvSpPr>
            <p:spPr>
              <a:xfrm>
                <a:off x="4589445" y="2420888"/>
                <a:ext cx="1350707" cy="403893"/>
              </a:xfrm>
              <a:prstGeom prst="rect">
                <a:avLst/>
              </a:prstGeom>
              <a:blipFill rotWithShape="1">
                <a:blip r:embed="rId7"/>
                <a:stretch>
                  <a:fillRect b="-1515"/>
                </a:stretch>
              </a:blipFill>
            </p:spPr>
            <p:txBody>
              <a:bodyPr/>
              <a:lstStyle/>
              <a:p>
                <a:r>
                  <a:rPr lang="zh-CN" altLang="en-US">
                    <a:noFill/>
                  </a:rPr>
                  <a:t> </a:t>
                </a:r>
                <a:endParaRPr lang="zh-CN" altLang="en-US">
                  <a:noFill/>
                </a:endParaRPr>
              </a:p>
            </p:txBody>
          </p:sp>
        </mc:Fallback>
      </mc:AlternateContent>
      <p:sp>
        <p:nvSpPr>
          <p:cNvPr id="21" name="矩形 20"/>
          <p:cNvSpPr/>
          <p:nvPr/>
        </p:nvSpPr>
        <p:spPr>
          <a:xfrm>
            <a:off x="4571999" y="3359800"/>
            <a:ext cx="1768433"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Loading mode</a:t>
            </a:r>
            <a:endParaRPr lang="en-US" altLang="zh-CN" dirty="0" smtClean="0">
              <a:latin typeface="Times New Roman" panose="02020603050405020304" pitchFamily="18" charset="0"/>
              <a:cs typeface="Times New Roman" panose="02020603050405020304" pitchFamily="18" charset="0"/>
            </a:endParaRPr>
          </a:p>
        </p:txBody>
      </p:sp>
      <p:sp>
        <p:nvSpPr>
          <p:cNvPr id="22" name="矩形 21"/>
          <p:cNvSpPr/>
          <p:nvPr/>
        </p:nvSpPr>
        <p:spPr>
          <a:xfrm>
            <a:off x="4660210" y="3770647"/>
            <a:ext cx="3440182" cy="338554"/>
          </a:xfrm>
          <a:prstGeom prst="rect">
            <a:avLst/>
          </a:prstGeom>
          <a:solidFill>
            <a:srgbClr val="FFC000"/>
          </a:solid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4" name="矩形 23"/>
          <p:cNvSpPr/>
          <p:nvPr/>
        </p:nvSpPr>
        <p:spPr>
          <a:xfrm>
            <a:off x="4660210" y="4793621"/>
            <a:ext cx="3008134" cy="1077218"/>
          </a:xfrm>
          <a:prstGeom prst="rect">
            <a:avLst/>
          </a:prstGeom>
          <a:solidFill>
            <a:srgbClr val="00B0F0"/>
          </a:solid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Pictures: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sym typeface="+mn-ea"/>
              </a:rPr>
              <a:t>3. Results and Comparing (ii)</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pic>
        <p:nvPicPr>
          <p:cNvPr id="19" name="SC8R">
            <a:hlinkClick r:id="" action="ppaction://media"/>
          </p:cNvPr>
          <p:cNvPicPr>
            <a:picLocks noChangeAspect="1"/>
          </p:cNvPicPr>
          <p:nvPr>
            <a:videoFile r:link="rId1"/>
            <p:extLst>
              <p:ext uri="{DAA4B4D4-6D71-4841-9C94-3DE7FCFB9230}">
                <p14:media xmlns:p14="http://schemas.microsoft.com/office/powerpoint/2010/main" r:embed="rId2">
                  <p14:trim end="5906.000000"/>
                </p14:media>
              </p:ext>
            </p:extLst>
          </p:nvPr>
        </p:nvPicPr>
        <p:blipFill>
          <a:blip r:embed="rId3"/>
          <a:stretch>
            <a:fillRect/>
          </a:stretch>
        </p:blipFill>
        <p:spPr>
          <a:xfrm>
            <a:off x="151765" y="1630045"/>
            <a:ext cx="6876415" cy="3926205"/>
          </a:xfrm>
          <a:prstGeom prst="rect">
            <a:avLst/>
          </a:prstGeom>
        </p:spPr>
      </p:pic>
      <p:sp>
        <p:nvSpPr>
          <p:cNvPr id="2" name="矩形 1"/>
          <p:cNvSpPr/>
          <p:nvPr/>
        </p:nvSpPr>
        <p:spPr>
          <a:xfrm>
            <a:off x="152078" y="1188745"/>
            <a:ext cx="512826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rPr>
              <a:t>[0]</a:t>
            </a:r>
            <a:r>
              <a:rPr lang="en-US" altLang="zh-CN" kern="100" baseline="-25000" dirty="0" smtClean="0">
                <a:latin typeface="Times New Roman" panose="02020603050405020304" pitchFamily="18" charset="0"/>
                <a:ea typeface="宋体" panose="02010600030101010101" pitchFamily="2" charset="-122"/>
              </a:rPr>
              <a:t>10</a:t>
            </a:r>
            <a:r>
              <a:rPr lang="en-US" altLang="zh-CN" kern="100" dirty="0" smtClean="0">
                <a:latin typeface="Times New Roman" panose="02020603050405020304" pitchFamily="18" charset="0"/>
                <a:ea typeface="宋体" panose="02010600030101010101" pitchFamily="2" charset="-122"/>
              </a:rPr>
              <a:t> </a:t>
            </a:r>
            <a:r>
              <a:rPr lang="en-US" altLang="zh-CN" kern="100" dirty="0">
                <a:latin typeface="Times New Roman" panose="02020603050405020304" pitchFamily="18" charset="0"/>
                <a:ea typeface="宋体" panose="02010600030101010101" pitchFamily="2" charset="-122"/>
              </a:rPr>
              <a:t>&amp;</a:t>
            </a:r>
            <a:r>
              <a:rPr lang="en-US" altLang="zh-CN" kern="100" dirty="0" smtClean="0">
                <a:latin typeface="Times New Roman" panose="02020603050405020304" pitchFamily="18" charset="0"/>
                <a:ea typeface="宋体" panose="02010600030101010101" pitchFamily="2" charset="-122"/>
              </a:rPr>
              <a:t> Ф80mm </a:t>
            </a:r>
            <a:r>
              <a:rPr lang="en-US" altLang="zh-CN" dirty="0" smtClean="0">
                <a:latin typeface="Times New Roman" panose="02020603050405020304" pitchFamily="18" charset="0"/>
                <a:cs typeface="Times New Roman" panose="02020603050405020304" pitchFamily="18" charset="0"/>
                <a:sym typeface="+mn-ea"/>
              </a:rPr>
              <a:t>(using </a:t>
            </a:r>
            <a:r>
              <a:rPr lang="en-US" altLang="zh-CN" b="1" dirty="0" smtClean="0">
                <a:latin typeface="Times New Roman" panose="02020603050405020304" pitchFamily="18" charset="0"/>
                <a:cs typeface="Times New Roman" panose="02020603050405020304" pitchFamily="18" charset="0"/>
                <a:sym typeface="+mn-ea"/>
              </a:rPr>
              <a:t>Continuum Damage Model</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p>
        </p:txBody>
      </p:sp>
      <p:sp>
        <p:nvSpPr>
          <p:cNvPr id="21" name="矩形 20"/>
          <p:cNvSpPr/>
          <p:nvPr/>
        </p:nvSpPr>
        <p:spPr>
          <a:xfrm>
            <a:off x="5745876" y="3198862"/>
            <a:ext cx="1208985" cy="338554"/>
          </a:xfrm>
          <a:prstGeom prst="rect">
            <a:avLst/>
          </a:prstGeom>
          <a:solidFill>
            <a:schemeClr val="accent2">
              <a:lumMod val="40000"/>
              <a:lumOff val="6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Fiber failure</a:t>
            </a:r>
            <a:endParaRPr lang="zh-CN" altLang="en-US" sz="1600" dirty="0"/>
          </a:p>
        </p:txBody>
      </p:sp>
      <p:sp>
        <p:nvSpPr>
          <p:cNvPr id="22" name="矩形 21"/>
          <p:cNvSpPr/>
          <p:nvPr/>
        </p:nvSpPr>
        <p:spPr>
          <a:xfrm>
            <a:off x="5619874" y="5137368"/>
            <a:ext cx="1335622" cy="338554"/>
          </a:xfrm>
          <a:prstGeom prst="rect">
            <a:avLst/>
          </a:prstGeom>
          <a:solidFill>
            <a:schemeClr val="accent2">
              <a:lumMod val="40000"/>
              <a:lumOff val="6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Matrix failure</a:t>
            </a:r>
            <a:endParaRPr lang="zh-CN" altLang="en-US" sz="1600" dirty="0"/>
          </a:p>
        </p:txBody>
      </p:sp>
      <p:pic>
        <p:nvPicPr>
          <p:cNvPr id="24" name="图片 23" descr="QQ截图20161130095844"/>
          <p:cNvPicPr/>
          <p:nvPr/>
        </p:nvPicPr>
        <p:blipFill>
          <a:blip r:embed="rId4" cstate="print">
            <a:extLst>
              <a:ext uri="{28A0092B-C50C-407E-A947-70E740481C1C}">
                <a14:useLocalDpi xmlns:a14="http://schemas.microsoft.com/office/drawing/2010/main" val="0"/>
              </a:ext>
            </a:extLst>
          </a:blip>
          <a:stretch>
            <a:fillRect/>
          </a:stretch>
        </p:blipFill>
        <p:spPr>
          <a:xfrm>
            <a:off x="7098665" y="1630045"/>
            <a:ext cx="2053590" cy="1760855"/>
          </a:xfrm>
          <a:prstGeom prst="rect">
            <a:avLst/>
          </a:prstGeom>
        </p:spPr>
      </p:pic>
      <p:pic>
        <p:nvPicPr>
          <p:cNvPr id="15" name="图片 14"/>
          <p:cNvPicPr/>
          <p:nvPr/>
        </p:nvPicPr>
        <p:blipFill>
          <a:blip r:embed="rId5"/>
          <a:stretch>
            <a:fillRect/>
          </a:stretch>
        </p:blipFill>
        <p:spPr>
          <a:xfrm>
            <a:off x="7099300" y="3827145"/>
            <a:ext cx="2052955" cy="172021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9"/>
                                        </p:tgtEl>
                                      </p:cBhvr>
                                    </p:cmd>
                                  </p:childTnLst>
                                </p:cTn>
                              </p:par>
                            </p:childTnLst>
                          </p:cTn>
                        </p:par>
                      </p:childTnLst>
                    </p:cTn>
                  </p:par>
                </p:childTnLst>
              </p:cTn>
              <p:nextCondLst>
                <p:cond evt="onClick" delay="0">
                  <p:tgtEl>
                    <p:spTgt spid="19"/>
                  </p:tgtEl>
                </p:cond>
              </p:nextCondLst>
            </p:seq>
            <p:video>
              <p:cMediaNode vol="80000">
                <p:cTn id="7" fill="hold" display="0">
                  <p:stCondLst>
                    <p:cond delay="indefinite"/>
                  </p:stCondLst>
                </p:cTn>
                <p:tgtEl>
                  <p:spTgt spid="1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sym typeface="+mn-ea"/>
              </a:rPr>
              <a:t>3. Results and Comparing (iii)</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2" name="矩形 1"/>
          <p:cNvSpPr/>
          <p:nvPr/>
        </p:nvSpPr>
        <p:spPr>
          <a:xfrm>
            <a:off x="251520" y="1124744"/>
            <a:ext cx="5346065"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rPr>
              <a:t>[0/90]</a:t>
            </a:r>
            <a:r>
              <a:rPr lang="en-US" altLang="zh-CN" kern="100" baseline="-25000" dirty="0" smtClean="0">
                <a:latin typeface="Times New Roman" panose="02020603050405020304" pitchFamily="18" charset="0"/>
                <a:ea typeface="宋体" panose="02010600030101010101" pitchFamily="2" charset="-122"/>
              </a:rPr>
              <a:t>5</a:t>
            </a:r>
            <a:r>
              <a:rPr lang="en-US" altLang="zh-CN" kern="100" dirty="0" smtClean="0">
                <a:latin typeface="Times New Roman" panose="02020603050405020304" pitchFamily="18" charset="0"/>
                <a:ea typeface="宋体" panose="02010600030101010101" pitchFamily="2" charset="-122"/>
              </a:rPr>
              <a:t> </a:t>
            </a:r>
            <a:r>
              <a:rPr lang="en-US" altLang="zh-CN" kern="100" dirty="0">
                <a:latin typeface="Times New Roman" panose="02020603050405020304" pitchFamily="18" charset="0"/>
                <a:ea typeface="宋体" panose="02010600030101010101" pitchFamily="2" charset="-122"/>
              </a:rPr>
              <a:t>&amp;</a:t>
            </a:r>
            <a:r>
              <a:rPr lang="en-US" altLang="zh-CN" kern="100" dirty="0" smtClean="0">
                <a:latin typeface="Times New Roman" panose="02020603050405020304" pitchFamily="18" charset="0"/>
                <a:ea typeface="宋体" panose="02010600030101010101" pitchFamily="2" charset="-122"/>
              </a:rPr>
              <a:t> Ф80mm </a:t>
            </a:r>
            <a:r>
              <a:rPr lang="en-US" altLang="zh-CN" dirty="0" smtClean="0">
                <a:latin typeface="Times New Roman" panose="02020603050405020304" pitchFamily="18" charset="0"/>
                <a:cs typeface="Times New Roman" panose="02020603050405020304" pitchFamily="18" charset="0"/>
                <a:sym typeface="+mn-ea"/>
              </a:rPr>
              <a:t>(using </a:t>
            </a:r>
            <a:r>
              <a:rPr lang="en-US" altLang="zh-CN" b="1" dirty="0" smtClean="0">
                <a:latin typeface="Times New Roman" panose="02020603050405020304" pitchFamily="18" charset="0"/>
                <a:cs typeface="Times New Roman" panose="02020603050405020304" pitchFamily="18" charset="0"/>
                <a:sym typeface="+mn-ea"/>
              </a:rPr>
              <a:t>Continuum Damage Model</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p>
        </p:txBody>
      </p:sp>
      <p:pic>
        <p:nvPicPr>
          <p:cNvPr id="8" name="0-90-sc8r">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7145" y="1494790"/>
            <a:ext cx="4446905" cy="2936240"/>
          </a:xfrm>
          <a:prstGeom prst="rect">
            <a:avLst/>
          </a:prstGeom>
        </p:spPr>
      </p:pic>
      <p:sp>
        <p:nvSpPr>
          <p:cNvPr id="21" name="矩形 20"/>
          <p:cNvSpPr/>
          <p:nvPr/>
        </p:nvSpPr>
        <p:spPr>
          <a:xfrm>
            <a:off x="3388571" y="2611820"/>
            <a:ext cx="1075936" cy="307777"/>
          </a:xfrm>
          <a:prstGeom prst="rect">
            <a:avLst/>
          </a:prstGeom>
          <a:solidFill>
            <a:schemeClr val="accent2">
              <a:lumMod val="40000"/>
              <a:lumOff val="60000"/>
            </a:schemeClr>
          </a:solidFill>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Fiber failure</a:t>
            </a:r>
            <a:endParaRPr lang="zh-CN" altLang="en-US" sz="1400" dirty="0"/>
          </a:p>
        </p:txBody>
      </p:sp>
      <p:sp>
        <p:nvSpPr>
          <p:cNvPr id="22" name="矩形 21"/>
          <p:cNvSpPr/>
          <p:nvPr/>
        </p:nvSpPr>
        <p:spPr>
          <a:xfrm>
            <a:off x="3277174" y="4122971"/>
            <a:ext cx="1186543" cy="307777"/>
          </a:xfrm>
          <a:prstGeom prst="rect">
            <a:avLst/>
          </a:prstGeom>
          <a:solidFill>
            <a:schemeClr val="accent2">
              <a:lumMod val="40000"/>
              <a:lumOff val="60000"/>
            </a:schemeClr>
          </a:solidFill>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Matrix failure</a:t>
            </a:r>
            <a:endParaRPr lang="zh-CN" altLang="en-US" sz="1400" dirty="0"/>
          </a:p>
        </p:txBody>
      </p:sp>
      <p:pic>
        <p:nvPicPr>
          <p:cNvPr id="11" name="图片 10" descr="{CRAD0%XO7ORTLJSCMW_KPH"/>
          <p:cNvPicPr/>
          <p:nvPr/>
        </p:nvPicPr>
        <p:blipFill>
          <a:blip r:embed="rId4" cstate="print">
            <a:extLst>
              <a:ext uri="{28A0092B-C50C-407E-A947-70E740481C1C}">
                <a14:useLocalDpi xmlns:a14="http://schemas.microsoft.com/office/drawing/2010/main" val="0"/>
              </a:ext>
            </a:extLst>
          </a:blip>
          <a:stretch>
            <a:fillRect/>
          </a:stretch>
        </p:blipFill>
        <p:spPr>
          <a:xfrm>
            <a:off x="2113280" y="4929505"/>
            <a:ext cx="2193925" cy="1884680"/>
          </a:xfrm>
          <a:prstGeom prst="rect">
            <a:avLst/>
          </a:prstGeom>
        </p:spPr>
      </p:pic>
      <p:pic>
        <p:nvPicPr>
          <p:cNvPr id="12" name="0-90-90sc8r">
            <a:hlinkClick r:id="" action="ppaction://media"/>
          </p:cNvPr>
          <p:cNvPicPr>
            <a:picLocks noChangeAspect="1"/>
          </p:cNvPicPr>
          <p:nvPr>
            <a:videoFile r:link="rId5"/>
            <p:extLst>
              <p:ext uri="{DAA4B4D4-6D71-4841-9C94-3DE7FCFB9230}">
                <p14:media xmlns:p14="http://schemas.microsoft.com/office/powerpoint/2010/main" r:embed="rId6"/>
              </p:ext>
            </p:extLst>
          </p:nvPr>
        </p:nvPicPr>
        <p:blipFill>
          <a:blip r:embed="rId7"/>
          <a:stretch>
            <a:fillRect/>
          </a:stretch>
        </p:blipFill>
        <p:spPr>
          <a:xfrm>
            <a:off x="4511040" y="1492885"/>
            <a:ext cx="4603115" cy="2936240"/>
          </a:xfrm>
          <a:prstGeom prst="rect">
            <a:avLst/>
          </a:prstGeom>
        </p:spPr>
      </p:pic>
      <p:sp>
        <p:nvSpPr>
          <p:cNvPr id="13" name="矩形 12"/>
          <p:cNvSpPr/>
          <p:nvPr/>
        </p:nvSpPr>
        <p:spPr>
          <a:xfrm>
            <a:off x="8038352" y="2611720"/>
            <a:ext cx="1075936" cy="307777"/>
          </a:xfrm>
          <a:prstGeom prst="rect">
            <a:avLst/>
          </a:prstGeom>
          <a:solidFill>
            <a:schemeClr val="accent2">
              <a:lumMod val="40000"/>
              <a:lumOff val="60000"/>
            </a:schemeClr>
          </a:solidFill>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Fiber failure</a:t>
            </a:r>
            <a:endParaRPr lang="zh-CN" altLang="en-US" sz="1400" dirty="0"/>
          </a:p>
        </p:txBody>
      </p:sp>
      <p:sp>
        <p:nvSpPr>
          <p:cNvPr id="14" name="矩形 13"/>
          <p:cNvSpPr/>
          <p:nvPr/>
        </p:nvSpPr>
        <p:spPr>
          <a:xfrm>
            <a:off x="7927590" y="4122871"/>
            <a:ext cx="1186543" cy="307777"/>
          </a:xfrm>
          <a:prstGeom prst="rect">
            <a:avLst/>
          </a:prstGeom>
          <a:solidFill>
            <a:schemeClr val="accent2">
              <a:lumMod val="40000"/>
              <a:lumOff val="60000"/>
            </a:schemeClr>
          </a:solidFill>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Matrix failure</a:t>
            </a:r>
            <a:endParaRPr lang="zh-CN" altLang="en-US" sz="1400" dirty="0"/>
          </a:p>
        </p:txBody>
      </p:sp>
      <mc:AlternateContent xmlns:mc="http://schemas.openxmlformats.org/markup-compatibility/2006">
        <mc:Choice xmlns:a14="http://schemas.microsoft.com/office/drawing/2010/main" Requires="a14">
          <p:sp>
            <p:nvSpPr>
              <p:cNvPr id="15" name="矩形 14"/>
              <p:cNvSpPr/>
              <p:nvPr/>
            </p:nvSpPr>
            <p:spPr>
              <a:xfrm>
                <a:off x="1592881" y="4509120"/>
                <a:ext cx="778803" cy="312586"/>
              </a:xfrm>
              <a:prstGeom prst="rect">
                <a:avLst/>
              </a:prstGeom>
              <a:solidFill>
                <a:schemeClr val="accent1">
                  <a:lumMod val="60000"/>
                  <a:lumOff val="40000"/>
                </a:schemeClr>
              </a:solidFill>
            </p:spPr>
            <p:txBody>
              <a:bodyPr wrap="none">
                <a:spAutoFit/>
              </a:bodyPr>
              <a:lstStyle/>
              <a:p>
                <a14:m>
                  <m:oMath xmlns:m="http://schemas.openxmlformats.org/officeDocument/2006/math">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oMath>
                </a14:m>
                <a:r>
                  <a:rPr lang="zh-CN" altLang="en-US" sz="1400" dirty="0" smtClean="0"/>
                  <a:t> </a:t>
                </a:r>
                <a:r>
                  <a:rPr lang="en-US" altLang="zh-CN" sz="1400" dirty="0" smtClean="0"/>
                  <a:t>layer</a:t>
                </a:r>
                <a:endParaRPr lang="zh-CN" altLang="en-US" sz="1400" dirty="0"/>
              </a:p>
            </p:txBody>
          </p:sp>
        </mc:Choice>
        <mc:Fallback>
          <p:sp>
            <p:nvSpPr>
              <p:cNvPr id="15" name="矩形 14"/>
              <p:cNvSpPr>
                <a:spLocks noRot="1" noChangeAspect="1" noMove="1" noResize="1" noEditPoints="1" noAdjustHandles="1" noChangeArrowheads="1" noChangeShapeType="1" noTextEdit="1"/>
              </p:cNvSpPr>
              <p:nvPr/>
            </p:nvSpPr>
            <p:spPr>
              <a:xfrm>
                <a:off x="1592881" y="4509120"/>
                <a:ext cx="778803" cy="312586"/>
              </a:xfrm>
              <a:prstGeom prst="rect">
                <a:avLst/>
              </a:prstGeom>
              <a:blipFill rotWithShape="1">
                <a:blip r:embed="rId8"/>
                <a:stretch>
                  <a:fillRect t="-1961" b="-1960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6254722" y="4484680"/>
                <a:ext cx="878189" cy="312586"/>
              </a:xfrm>
              <a:prstGeom prst="rect">
                <a:avLst/>
              </a:prstGeom>
              <a:solidFill>
                <a:schemeClr val="accent1">
                  <a:lumMod val="60000"/>
                  <a:lumOff val="40000"/>
                </a:schemeClr>
              </a:solidFill>
            </p:spPr>
            <p:txBody>
              <a:bodyPr wrap="none">
                <a:spAutoFit/>
              </a:bodyPr>
              <a:lstStyle/>
              <a:p>
                <a14:m>
                  <m:oMath xmlns:m="http://schemas.openxmlformats.org/officeDocument/2006/math">
                    <m:sSup>
                      <m:sSupPr>
                        <m:ctrlPr>
                          <a:rPr lang="en-US" altLang="zh-CN" sz="1400" i="1" smtClean="0">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rPr>
                          <m:t>9</m:t>
                        </m:r>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oMath>
                </a14:m>
                <a:r>
                  <a:rPr lang="zh-CN" altLang="en-US" sz="1400" dirty="0" smtClean="0"/>
                  <a:t> </a:t>
                </a:r>
                <a:r>
                  <a:rPr lang="en-US" altLang="zh-CN" sz="1400" dirty="0" smtClean="0"/>
                  <a:t>layer</a:t>
                </a:r>
                <a:endParaRPr lang="zh-CN" altLang="en-US" sz="1400" dirty="0"/>
              </a:p>
            </p:txBody>
          </p:sp>
        </mc:Choice>
        <mc:Fallback>
          <p:sp>
            <p:nvSpPr>
              <p:cNvPr id="16" name="矩形 15"/>
              <p:cNvSpPr>
                <a:spLocks noRot="1" noChangeAspect="1" noMove="1" noResize="1" noEditPoints="1" noAdjustHandles="1" noChangeArrowheads="1" noChangeShapeType="1" noTextEdit="1"/>
              </p:cNvSpPr>
              <p:nvPr/>
            </p:nvSpPr>
            <p:spPr>
              <a:xfrm>
                <a:off x="6254722" y="4484680"/>
                <a:ext cx="878189" cy="312586"/>
              </a:xfrm>
              <a:prstGeom prst="rect">
                <a:avLst/>
              </a:prstGeom>
              <a:blipFill rotWithShape="1">
                <a:blip r:embed="rId9"/>
                <a:stretch>
                  <a:fillRect t="-1961" r="-694" b="-19608"/>
                </a:stretch>
              </a:blipFill>
            </p:spPr>
            <p:txBody>
              <a:bodyPr/>
              <a:lstStyle/>
              <a:p>
                <a:r>
                  <a:rPr lang="zh-CN" altLang="en-US">
                    <a:noFill/>
                  </a:rPr>
                  <a:t> </a:t>
                </a:r>
                <a:endParaRPr lang="zh-CN" altLang="en-US">
                  <a:noFill/>
                </a:endParaRPr>
              </a:p>
            </p:txBody>
          </p:sp>
        </mc:Fallback>
      </mc:AlternateContent>
      <p:pic>
        <p:nvPicPr>
          <p:cNvPr id="4" name="图片 3"/>
          <p:cNvPicPr/>
          <p:nvPr/>
        </p:nvPicPr>
        <p:blipFill>
          <a:blip r:embed="rId10"/>
          <a:stretch>
            <a:fillRect/>
          </a:stretch>
        </p:blipFill>
        <p:spPr>
          <a:xfrm>
            <a:off x="4608195" y="4929505"/>
            <a:ext cx="2105660" cy="188468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video>
              <p:cMediaNode vol="80000">
                <p:cTn id="13" fill="hold" display="0">
                  <p:stCondLst>
                    <p:cond delay="indefinite"/>
                  </p:stCondLst>
                </p:cTn>
                <p:tgtEl>
                  <p:spTgt spid="1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sym typeface="+mn-ea"/>
              </a:rPr>
              <a:t>3. Results and Comparing (iv)</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pic>
        <p:nvPicPr>
          <p:cNvPr id="9" name="45-sc8r">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51460" y="1578610"/>
            <a:ext cx="6637020" cy="4233545"/>
          </a:xfrm>
          <a:prstGeom prst="rect">
            <a:avLst/>
          </a:prstGeom>
        </p:spPr>
      </p:pic>
      <p:sp>
        <p:nvSpPr>
          <p:cNvPr id="21" name="矩形 20"/>
          <p:cNvSpPr/>
          <p:nvPr/>
        </p:nvSpPr>
        <p:spPr>
          <a:xfrm>
            <a:off x="5495077" y="3290327"/>
            <a:ext cx="1208985" cy="338554"/>
          </a:xfrm>
          <a:prstGeom prst="rect">
            <a:avLst/>
          </a:prstGeom>
          <a:solidFill>
            <a:schemeClr val="accent2">
              <a:lumMod val="40000"/>
              <a:lumOff val="6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Fiber failure</a:t>
            </a:r>
            <a:endParaRPr lang="zh-CN" altLang="en-US" sz="1600" dirty="0"/>
          </a:p>
        </p:txBody>
      </p:sp>
      <p:sp>
        <p:nvSpPr>
          <p:cNvPr id="22" name="矩形 21"/>
          <p:cNvSpPr/>
          <p:nvPr/>
        </p:nvSpPr>
        <p:spPr>
          <a:xfrm>
            <a:off x="5369075" y="5357738"/>
            <a:ext cx="1335622" cy="338554"/>
          </a:xfrm>
          <a:prstGeom prst="rect">
            <a:avLst/>
          </a:prstGeom>
          <a:solidFill>
            <a:schemeClr val="accent2">
              <a:lumMod val="40000"/>
              <a:lumOff val="6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Matrix failure</a:t>
            </a:r>
            <a:endParaRPr lang="zh-CN" altLang="en-US" sz="1600" dirty="0"/>
          </a:p>
        </p:txBody>
      </p:sp>
      <p:pic>
        <p:nvPicPr>
          <p:cNvPr id="10" name="图片 9" descr="}HSH[O6J}RJ$QJ3]}MPMMUG"/>
          <p:cNvPicPr/>
          <p:nvPr/>
        </p:nvPicPr>
        <p:blipFill>
          <a:blip r:embed="rId4" cstate="print">
            <a:extLst>
              <a:ext uri="{28A0092B-C50C-407E-A947-70E740481C1C}">
                <a14:useLocalDpi xmlns:a14="http://schemas.microsoft.com/office/drawing/2010/main" val="0"/>
              </a:ext>
            </a:extLst>
          </a:blip>
          <a:stretch>
            <a:fillRect/>
          </a:stretch>
        </p:blipFill>
        <p:spPr>
          <a:xfrm>
            <a:off x="6977995" y="1578838"/>
            <a:ext cx="1944216" cy="1711707"/>
          </a:xfrm>
          <a:prstGeom prst="rect">
            <a:avLst/>
          </a:prstGeom>
        </p:spPr>
      </p:pic>
      <p:sp>
        <p:nvSpPr>
          <p:cNvPr id="5" name="矩形 4"/>
          <p:cNvSpPr/>
          <p:nvPr/>
        </p:nvSpPr>
        <p:spPr>
          <a:xfrm>
            <a:off x="251520" y="1124744"/>
            <a:ext cx="5339715"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rPr>
              <a:t>[</a:t>
            </a:r>
            <a:r>
              <a:rPr lang="zh-CN" altLang="en-US" kern="100" dirty="0" smtClean="0">
                <a:latin typeface="Times New Roman" panose="02020603050405020304" pitchFamily="18" charset="0"/>
                <a:ea typeface="宋体" panose="02010600030101010101" pitchFamily="2" charset="-122"/>
              </a:rPr>
              <a:t>±</a:t>
            </a:r>
            <a:r>
              <a:rPr lang="en-US" altLang="zh-CN" kern="100" dirty="0" smtClean="0">
                <a:latin typeface="Times New Roman" panose="02020603050405020304" pitchFamily="18" charset="0"/>
                <a:ea typeface="宋体" panose="02010600030101010101" pitchFamily="2" charset="-122"/>
              </a:rPr>
              <a:t>45]</a:t>
            </a:r>
            <a:r>
              <a:rPr lang="en-US" altLang="zh-CN" kern="100" baseline="-25000" dirty="0" smtClean="0">
                <a:latin typeface="Times New Roman" panose="02020603050405020304" pitchFamily="18" charset="0"/>
                <a:ea typeface="宋体" panose="02010600030101010101" pitchFamily="2" charset="-122"/>
              </a:rPr>
              <a:t>5</a:t>
            </a:r>
            <a:r>
              <a:rPr lang="en-US" altLang="zh-CN" kern="100" dirty="0" smtClean="0">
                <a:latin typeface="Times New Roman" panose="02020603050405020304" pitchFamily="18" charset="0"/>
                <a:ea typeface="宋体" panose="02010600030101010101" pitchFamily="2" charset="-122"/>
              </a:rPr>
              <a:t> </a:t>
            </a:r>
            <a:r>
              <a:rPr lang="en-US" altLang="zh-CN" kern="100" dirty="0">
                <a:latin typeface="Times New Roman" panose="02020603050405020304" pitchFamily="18" charset="0"/>
                <a:ea typeface="宋体" panose="02010600030101010101" pitchFamily="2" charset="-122"/>
              </a:rPr>
              <a:t>&amp;</a:t>
            </a:r>
            <a:r>
              <a:rPr lang="en-US" altLang="zh-CN" kern="100" dirty="0" smtClean="0">
                <a:latin typeface="Times New Roman" panose="02020603050405020304" pitchFamily="18" charset="0"/>
                <a:ea typeface="宋体" panose="02010600030101010101" pitchFamily="2" charset="-122"/>
              </a:rPr>
              <a:t> Ф80mm</a:t>
            </a:r>
            <a:r>
              <a:rPr lang="en-US" altLang="zh-CN" dirty="0" smtClean="0">
                <a:latin typeface="Times New Roman" panose="02020603050405020304" pitchFamily="18" charset="0"/>
                <a:cs typeface="Times New Roman" panose="02020603050405020304" pitchFamily="18" charset="0"/>
                <a:sym typeface="+mn-ea"/>
              </a:rPr>
              <a:t>(using </a:t>
            </a:r>
            <a:r>
              <a:rPr lang="en-US" altLang="zh-CN" b="1" dirty="0" smtClean="0">
                <a:latin typeface="Times New Roman" panose="02020603050405020304" pitchFamily="18" charset="0"/>
                <a:cs typeface="Times New Roman" panose="02020603050405020304" pitchFamily="18" charset="0"/>
                <a:sym typeface="+mn-ea"/>
              </a:rPr>
              <a:t>Continuum Damage Model</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p>
        </p:txBody>
      </p:sp>
      <p:pic>
        <p:nvPicPr>
          <p:cNvPr id="17" name="图片 16"/>
          <p:cNvPicPr/>
          <p:nvPr/>
        </p:nvPicPr>
        <p:blipFill>
          <a:blip r:embed="rId5"/>
          <a:stretch>
            <a:fillRect/>
          </a:stretch>
        </p:blipFill>
        <p:spPr>
          <a:xfrm rot="10800000">
            <a:off x="6978015" y="3924300"/>
            <a:ext cx="1944370" cy="168592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6148" y="4005064"/>
            <a:ext cx="3446031" cy="2523367"/>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2495" y="4005064"/>
            <a:ext cx="3446031" cy="2523367"/>
          </a:xfrm>
          <a:prstGeom prst="rect">
            <a:avLst/>
          </a:prstGeom>
        </p:spPr>
      </p:pic>
      <p:sp>
        <p:nvSpPr>
          <p:cNvPr id="5122"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sym typeface="+mn-ea"/>
              </a:rPr>
              <a:t>3. Results and Comparing (v)</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5" name="矩形 4"/>
          <p:cNvSpPr/>
          <p:nvPr/>
        </p:nvSpPr>
        <p:spPr>
          <a:xfrm>
            <a:off x="467360" y="1323340"/>
            <a:ext cx="7692390" cy="922020"/>
          </a:xfrm>
          <a:prstGeom prst="rect">
            <a:avLst/>
          </a:prstGeom>
        </p:spPr>
        <p:txBody>
          <a:bodyPr wrap="squar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 (using </a:t>
            </a:r>
            <a:r>
              <a:rPr lang="en-US" altLang="zh-CN" dirty="0" smtClean="0">
                <a:latin typeface="Times New Roman" panose="02020603050405020304" pitchFamily="18" charset="0"/>
                <a:cs typeface="Times New Roman" panose="02020603050405020304" pitchFamily="18" charset="0"/>
                <a:sym typeface="+mn-ea"/>
              </a:rPr>
              <a:t> </a:t>
            </a:r>
            <a:r>
              <a:rPr lang="en-US" altLang="zh-CN" b="1" dirty="0" smtClean="0">
                <a:latin typeface="Times New Roman" panose="02020603050405020304" pitchFamily="18" charset="0"/>
                <a:cs typeface="Times New Roman" panose="02020603050405020304" pitchFamily="18" charset="0"/>
                <a:sym typeface="+mn-ea"/>
              </a:rPr>
              <a:t>ply-discount method</a:t>
            </a:r>
            <a:r>
              <a:rPr lang="en-US" altLang="zh-CN" dirty="0" smtClean="0">
                <a:latin typeface="Times New Roman" panose="02020603050405020304" pitchFamily="18" charset="0"/>
                <a:cs typeface="Times New Roman" panose="02020603050405020304" pitchFamily="18" charset="0"/>
                <a:sym typeface="+mn-ea"/>
              </a:rPr>
              <a:t>) </a:t>
            </a:r>
            <a:endParaRPr lang="en-US" altLang="zh-CN" dirty="0">
              <a:latin typeface="宋体" panose="02010600030101010101" pitchFamily="2" charset="-122"/>
              <a:cs typeface="Times New Roman" panose="02020603050405020304" pitchFamily="18" charset="0"/>
            </a:endParaRPr>
          </a:p>
          <a:p>
            <a:pPr algn="l"/>
            <a:r>
              <a:rPr lang="en-US" altLang="zh-CN" dirty="0">
                <a:latin typeface="Times New Roman" panose="02020603050405020304" pitchFamily="18" charset="0"/>
                <a:cs typeface="Times New Roman" panose="02020603050405020304" pitchFamily="18" charset="0"/>
                <a:sym typeface="+mn-ea"/>
              </a:rPr>
              <a:t>)</a:t>
            </a:r>
            <a:r>
              <a:rPr lang="en-US" altLang="zh-CN" dirty="0" smtClean="0">
                <a:latin typeface="Times New Roman" panose="02020603050405020304" pitchFamily="18" charset="0"/>
                <a:cs typeface="Times New Roman" panose="02020603050405020304" pitchFamily="18" charset="0"/>
                <a:sym typeface="+mn-ea"/>
              </a:rPr>
              <a:t> </a:t>
            </a:r>
            <a:endParaRPr lang="en-US" altLang="zh-CN" dirty="0">
              <a:latin typeface="Times New Roman" panose="02020603050405020304" pitchFamily="18" charset="0"/>
              <a:cs typeface="Times New Roman" panose="02020603050405020304" pitchFamily="18" charset="0"/>
            </a:endParaRPr>
          </a:p>
          <a:p>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nvGraphicFramePr>
        <p:xfrm>
          <a:off x="539552" y="1701579"/>
          <a:ext cx="7067137" cy="2031190"/>
        </p:xfrm>
        <a:graphic>
          <a:graphicData uri="http://schemas.openxmlformats.org/drawingml/2006/table">
            <a:tbl>
              <a:tblPr firstRow="1" firstCol="1" bandRow="1">
                <a:tableStyleId>{5C22544A-7EE6-4342-B048-85BDC9FD1C3A}</a:tableStyleId>
              </a:tblPr>
              <a:tblGrid>
                <a:gridCol w="1092517"/>
                <a:gridCol w="646028"/>
                <a:gridCol w="504056"/>
                <a:gridCol w="720080"/>
                <a:gridCol w="720080"/>
                <a:gridCol w="576064"/>
                <a:gridCol w="792088"/>
                <a:gridCol w="648072"/>
                <a:gridCol w="641318"/>
                <a:gridCol w="726834"/>
              </a:tblGrid>
              <a:tr h="207566">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cPr/>
                </a:tc>
                <a:tc hMerge="1">
                  <a:tcPr/>
                </a:tc>
                <a:tc hMerge="1">
                  <a:tcPr/>
                </a:tc>
                <a:tc hMerge="1">
                  <a:tcPr/>
                </a:tc>
                <a:tc hMerge="1">
                  <a:tcPr/>
                </a:tc>
                <a:tc hMerge="1">
                  <a:tcPr/>
                </a:tc>
                <a:tc hMerge="1">
                  <a:tcPr/>
                </a:tc>
                <a:tc hMerge="1">
                  <a:tcPr/>
                </a:tc>
              </a:tr>
              <a:tr h="295719">
                <a:tc v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cPr/>
                </a:tc>
                <a:tc hMerge="1">
                  <a:tcPr/>
                </a:tc>
              </a:tr>
              <a:tr h="504751">
                <a:tc vMerge="1">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004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004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03074">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矩形 7"/>
          <p:cNvSpPr/>
          <p:nvPr/>
        </p:nvSpPr>
        <p:spPr>
          <a:xfrm>
            <a:off x="3535664" y="6453336"/>
            <a:ext cx="1233030" cy="369332"/>
          </a:xfrm>
          <a:prstGeom prst="rect">
            <a:avLst/>
          </a:prstGeom>
          <a:solidFill>
            <a:schemeClr val="accent2">
              <a:lumMod val="40000"/>
              <a:lumOff val="60000"/>
            </a:schemeClr>
          </a:solidFill>
        </p:spPr>
        <p:txBody>
          <a:bodyPr wrap="none">
            <a:spAutoFit/>
          </a:bodyPr>
          <a:lstStyle/>
          <a:p>
            <a:r>
              <a:rPr lang="az-Cyrl-AZ" altLang="zh-CN" kern="100" dirty="0">
                <a:latin typeface="Times New Roman" panose="02020603050405020304" pitchFamily="18" charset="0"/>
                <a:ea typeface="宋体" panose="02010600030101010101" pitchFamily="2" charset="-122"/>
                <a:cs typeface="Times New Roman" panose="02020603050405020304" pitchFamily="18" charset="0"/>
              </a:rPr>
              <a:t>Ф80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cutout</a:t>
            </a:r>
            <a:endParaRPr lang="zh-CN" altLang="en-US" dirty="0"/>
          </a:p>
        </p:txBody>
      </p:sp>
      <p:sp>
        <p:nvSpPr>
          <p:cNvPr id="11" name="矩形 10"/>
          <p:cNvSpPr/>
          <p:nvPr/>
        </p:nvSpPr>
        <p:spPr>
          <a:xfrm>
            <a:off x="1885315" y="3864610"/>
            <a:ext cx="1087755" cy="33718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2" name="矩形 11"/>
          <p:cNvSpPr/>
          <p:nvPr/>
        </p:nvSpPr>
        <p:spPr>
          <a:xfrm>
            <a:off x="5140960" y="3864610"/>
            <a:ext cx="1158875" cy="33718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10" y="4618990"/>
            <a:ext cx="2880360" cy="211010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5025" y="4578985"/>
            <a:ext cx="2898140" cy="2122170"/>
          </a:xfrm>
          <a:prstGeom prst="rect">
            <a:avLst/>
          </a:prstGeom>
        </p:spPr>
      </p:pic>
      <p:sp>
        <p:nvSpPr>
          <p:cNvPr id="5122"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sym typeface="+mn-ea"/>
              </a:rPr>
              <a:t>3. Results and Comparing (vi)</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2" name="表格 1"/>
          <p:cNvGraphicFramePr>
            <a:graphicFrameLocks noGrp="1"/>
          </p:cNvGraphicFramePr>
          <p:nvPr/>
        </p:nvGraphicFramePr>
        <p:xfrm>
          <a:off x="198755" y="1742440"/>
          <a:ext cx="5248275" cy="2136140"/>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endParaRPr lang="en-US" sz="1600" kern="100" dirty="0" smtClean="0">
                        <a:effectLst/>
                        <a:latin typeface="Times New Roman" panose="02020603050405020304" pitchFamily="18" charset="0"/>
                        <a:cs typeface="Times New Roman" panose="02020603050405020304" pitchFamily="18" charset="0"/>
                      </a:endParaRP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endParaRPr lang="zh-CN" sz="1600" kern="100" dirty="0">
                        <a:effectLst/>
                        <a:latin typeface="Times New Roman" panose="02020603050405020304" pitchFamily="18" charset="0"/>
                        <a:cs typeface="Times New Roman" panose="02020603050405020304" pitchFamily="18" charset="0"/>
                      </a:endParaRP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b="1" dirty="0" smtClean="0">
                          <a:latin typeface="Times New Roman" panose="02020603050405020304" pitchFamily="18" charset="0"/>
                          <a:cs typeface="Times New Roman" panose="02020603050405020304" pitchFamily="18" charset="0"/>
                          <a:sym typeface="+mn-ea"/>
                        </a:rPr>
                        <a:t>Continuum Damage Model</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87680">
                <a:tc vMerge="1">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cPr marL="68580" marR="68580" marT="0" marB="0" anchor="ctr">
                    <a:solidFill>
                      <a:schemeClr val="bg2">
                        <a:lumMod val="20000"/>
                        <a:lumOff val="80000"/>
                      </a:schemeClr>
                    </a:solidFill>
                  </a:tcPr>
                </a:tc>
                <a:tc>
                  <a:txBody>
                    <a:bodyPr/>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a:t>
                      </a:r>
                      <a:r>
                        <a:rPr lang="en-US" sz="1600" kern="100" baseline="-25000">
                          <a:effectLst/>
                          <a:latin typeface="Times New Roman" panose="02020603050405020304" pitchFamily="18" charset="0"/>
                          <a:cs typeface="Times New Roman" panose="02020603050405020304" pitchFamily="18" charset="0"/>
                        </a:rPr>
                        <a:t>10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360172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 of </a:t>
            </a:r>
            <a:r>
              <a:rPr lang="az-Cyrl-AZ" altLang="zh-CN" kern="100" dirty="0" smtClean="0">
                <a:latin typeface="Times New Roman" panose="02020603050405020304" pitchFamily="18" charset="0"/>
                <a:ea typeface="宋体" panose="02010600030101010101" pitchFamily="2" charset="-122"/>
                <a:cs typeface="Times New Roman" panose="02020603050405020304" pitchFamily="18" charset="0"/>
              </a:rPr>
              <a:t>Ф80</a:t>
            </a:r>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cutout: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170815" y="4149090"/>
            <a:ext cx="2585085" cy="337185"/>
          </a:xfrm>
          <a:prstGeom prst="rect">
            <a:avLst/>
          </a:prstGeom>
          <a:solidFill>
            <a:schemeClr val="accent1">
              <a:lumMod val="60000"/>
              <a:lumOff val="40000"/>
            </a:schemeClr>
          </a:solidFill>
        </p:spPr>
        <p:txBody>
          <a:bodyPr wrap="square">
            <a:spAutoFit/>
          </a:bodyPr>
          <a:lstStyle/>
          <a:p>
            <a:r>
              <a:rPr lang="en-US" altLang="zh-CN" sz="1600" b="1" dirty="0" smtClean="0">
                <a:latin typeface="Times New Roman" panose="02020603050405020304" pitchFamily="18" charset="0"/>
                <a:cs typeface="Times New Roman" panose="02020603050405020304" pitchFamily="18" charset="0"/>
                <a:sym typeface="+mn-ea"/>
              </a:rPr>
              <a:t>Continuum Damage Model</a:t>
            </a:r>
            <a:endParaRPr lang="zh-CN" altLang="en-US" sz="1600" dirty="0"/>
          </a:p>
        </p:txBody>
      </p:sp>
      <p:sp>
        <p:nvSpPr>
          <p:cNvPr id="6" name="矩形 5"/>
          <p:cNvSpPr/>
          <p:nvPr/>
        </p:nvSpPr>
        <p:spPr>
          <a:xfrm>
            <a:off x="6259830" y="4241800"/>
            <a:ext cx="2207895" cy="337185"/>
          </a:xfrm>
          <a:prstGeom prst="rect">
            <a:avLst/>
          </a:prstGeom>
          <a:solidFill>
            <a:schemeClr val="accent1">
              <a:lumMod val="60000"/>
              <a:lumOff val="40000"/>
            </a:schemeClr>
          </a:solidFill>
        </p:spPr>
        <p:txBody>
          <a:bodyPr wrap="square">
            <a:spAutoFit/>
          </a:bodyPr>
          <a:lstStyle/>
          <a:p>
            <a:pPr algn="ctr"/>
            <a:r>
              <a:rPr lang="en-US" altLang="zh-CN" sz="1600" b="1"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b="1" dirty="0"/>
          </a:p>
        </p:txBody>
      </p:sp>
      <p:graphicFrame>
        <p:nvGraphicFramePr>
          <p:cNvPr id="7" name="表格 6"/>
          <p:cNvGraphicFramePr>
            <a:graphicFrameLocks noGrp="1"/>
          </p:cNvGraphicFramePr>
          <p:nvPr/>
        </p:nvGraphicFramePr>
        <p:xfrm>
          <a:off x="5447209" y="1742336"/>
          <a:ext cx="3202940" cy="2148205"/>
        </p:xfrm>
        <a:graphic>
          <a:graphicData uri="http://schemas.openxmlformats.org/drawingml/2006/table">
            <a:tbl>
              <a:tblPr firstRow="1" firstCol="1" bandRow="1">
                <a:tableStyleId>{E8B1032C-EA38-4F05-BA0D-38AFFFC7BED3}</a:tableStyleId>
              </a:tblPr>
              <a:tblGrid>
                <a:gridCol w="1614805"/>
                <a:gridCol w="1588135"/>
              </a:tblGrid>
              <a:tr h="501015">
                <a:tc gridSpan="2">
                  <a:txBody>
                    <a:bodyPr/>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b="1" dirty="0" smtClean="0">
                          <a:latin typeface="Times New Roman" panose="02020603050405020304" pitchFamily="18" charset="0"/>
                          <a:cs typeface="Times New Roman" panose="02020603050405020304" pitchFamily="18" charset="0"/>
                          <a:sym typeface="+mn-ea"/>
                        </a:rPr>
                        <a:t>Ply-discount Model</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85775">
                <a:tc>
                  <a:txBody>
                    <a:bodyPr/>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p>
                      <a:pPr algn="ctr">
                        <a:spcAft>
                          <a:spcPts val="0"/>
                        </a:spcAft>
                      </a:pPr>
                      <a:r>
                        <a:rPr lang="en-US" sz="1600" b="0" kern="100">
                          <a:effectLst/>
                          <a:latin typeface="Times New Roman" panose="02020603050405020304" pitchFamily="18" charset="0"/>
                          <a:cs typeface="Times New Roman" panose="02020603050405020304" pitchFamily="18" charset="0"/>
                        </a:rPr>
                        <a:t>76.11</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p>
                      <a:pPr algn="ctr">
                        <a:spcAft>
                          <a:spcPts val="0"/>
                        </a:spcAft>
                      </a:pPr>
                      <a:r>
                        <a:rPr lang="en-US" sz="1600" b="0" kern="100" dirty="0">
                          <a:effectLst/>
                          <a:latin typeface="Times New Roman" panose="02020603050405020304" pitchFamily="18" charset="0"/>
                          <a:cs typeface="Times New Roman" panose="02020603050405020304" pitchFamily="18" charset="0"/>
                        </a:rPr>
                        <a:t>-8.4%</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p>
                      <a:pPr algn="ctr">
                        <a:spcAft>
                          <a:spcPts val="0"/>
                        </a:spcAft>
                      </a:pPr>
                      <a:r>
                        <a:rPr lang="en-US" sz="1600" b="0" kern="100" dirty="0">
                          <a:effectLst/>
                          <a:latin typeface="Times New Roman" panose="02020603050405020304" pitchFamily="18" charset="0"/>
                          <a:cs typeface="Times New Roman" panose="02020603050405020304" pitchFamily="18" charset="0"/>
                        </a:rPr>
                        <a:t>45.89</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p>
                      <a:pPr algn="ctr">
                        <a:spcAft>
                          <a:spcPts val="0"/>
                        </a:spcAft>
                      </a:pPr>
                      <a:r>
                        <a:rPr lang="en-US" sz="1600" b="0" kern="100">
                          <a:effectLst/>
                          <a:latin typeface="Times New Roman" panose="02020603050405020304" pitchFamily="18" charset="0"/>
                          <a:cs typeface="Times New Roman" panose="02020603050405020304" pitchFamily="18" charset="0"/>
                        </a:rPr>
                        <a:t>2.8%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382905">
                <a:tc>
                  <a:txBody>
                    <a:bodyPr/>
                    <a:p>
                      <a:pPr algn="ctr">
                        <a:spcAft>
                          <a:spcPts val="0"/>
                        </a:spcAft>
                      </a:pPr>
                      <a:r>
                        <a:rPr lang="en-US" sz="1600" b="0" kern="100">
                          <a:effectLst/>
                          <a:latin typeface="Times New Roman" panose="02020603050405020304" pitchFamily="18" charset="0"/>
                          <a:cs typeface="Times New Roman" panose="02020603050405020304" pitchFamily="18" charset="0"/>
                        </a:rPr>
                        <a:t>17.89</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p>
                      <a:pPr algn="ctr">
                        <a:spcAft>
                          <a:spcPts val="0"/>
                        </a:spcAft>
                      </a:pPr>
                      <a:r>
                        <a:rPr lang="en-US" sz="1600" b="0" kern="100">
                          <a:effectLst/>
                          <a:latin typeface="Times New Roman" panose="02020603050405020304" pitchFamily="18" charset="0"/>
                          <a:cs typeface="Times New Roman" panose="02020603050405020304" pitchFamily="18" charset="0"/>
                        </a:rPr>
                        <a:t>24.8%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3555" y="4646295"/>
            <a:ext cx="2842260" cy="2082800"/>
          </a:xfrm>
          <a:prstGeom prst="rect">
            <a:avLst/>
          </a:prstGeom>
        </p:spPr>
      </p:pic>
      <p:sp>
        <p:nvSpPr>
          <p:cNvPr id="14" name="矩形 13"/>
          <p:cNvSpPr/>
          <p:nvPr/>
        </p:nvSpPr>
        <p:spPr>
          <a:xfrm>
            <a:off x="3043555" y="4149090"/>
            <a:ext cx="2585085" cy="337185"/>
          </a:xfrm>
          <a:prstGeom prst="rect">
            <a:avLst/>
          </a:prstGeom>
          <a:solidFill>
            <a:schemeClr val="accent1">
              <a:lumMod val="60000"/>
              <a:lumOff val="40000"/>
            </a:schemeClr>
          </a:solidFill>
        </p:spPr>
        <p:txBody>
          <a:bodyPr wrap="square">
            <a:spAutoFit/>
          </a:bodyPr>
          <a:p>
            <a:pPr algn="ctr"/>
            <a:r>
              <a:rPr lang="en-US" altLang="zh-CN" sz="1600" b="1" dirty="0" smtClean="0">
                <a:latin typeface="Times New Roman" panose="02020603050405020304" pitchFamily="18" charset="0"/>
                <a:cs typeface="Times New Roman" panose="02020603050405020304" pitchFamily="18" charset="0"/>
                <a:sym typeface="+mn-ea"/>
              </a:rPr>
              <a:t>Ply-discount Model</a:t>
            </a:r>
            <a:endParaRPr lang="zh-CN" altLang="en-US" sz="1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4. Conclusions</a:t>
            </a:r>
            <a:r>
              <a:rPr lang="en-US" altLang="zh-CN" sz="2800" dirty="0" smtClean="0">
                <a:latin typeface="+mj-lt"/>
                <a:ea typeface="黑体" panose="02010609060101010101" pitchFamily="49" charset="-122"/>
                <a:cs typeface="Times New Roman" panose="02020603050405020304" pitchFamily="18" charset="0"/>
                <a:sym typeface="+mn-ea"/>
              </a:rPr>
              <a:t>(i)</a:t>
            </a:r>
            <a:br>
              <a:rPr lang="en-US" altLang="zh-CN" sz="2800" dirty="0" smtClean="0">
                <a:solidFill>
                  <a:schemeClr val="tx1"/>
                </a:solidFill>
                <a:latin typeface="+mj-lt"/>
                <a:ea typeface="黑体" panose="02010609060101010101" pitchFamily="49" charset="-122"/>
                <a:cs typeface="Times New Roman" panose="02020603050405020304" pitchFamily="18" charset="0"/>
              </a:rPr>
            </a:b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 name="TextBox 5"/>
          <p:cNvSpPr txBox="1"/>
          <p:nvPr/>
        </p:nvSpPr>
        <p:spPr>
          <a:xfrm>
            <a:off x="357158" y="1196752"/>
            <a:ext cx="8679338" cy="5554345"/>
          </a:xfrm>
          <a:prstGeom prst="rect">
            <a:avLst/>
          </a:prstGeom>
          <a:noFill/>
        </p:spPr>
        <p:txBody>
          <a:bodyPr wrap="square" rtlCol="0">
            <a:spAutoFit/>
          </a:bodyPr>
          <a:lstStyle/>
          <a:p>
            <a:pPr>
              <a:spcBef>
                <a:spcPts val="1800"/>
              </a:spcBef>
            </a:pPr>
            <a:r>
              <a:rPr lang="en-US" sz="2000" dirty="0">
                <a:solidFill>
                  <a:srgbClr val="0070C0"/>
                </a:solidFill>
              </a:rPr>
              <a:t>Based on the </a:t>
            </a:r>
            <a:r>
              <a:rPr lang="en-US" sz="2000" dirty="0" smtClean="0">
                <a:solidFill>
                  <a:srgbClr val="0070C0"/>
                </a:solidFill>
              </a:rPr>
              <a:t>simulation and experiments:</a:t>
            </a:r>
            <a:endParaRPr lang="en-US" sz="1100" dirty="0">
              <a:solidFill>
                <a:srgbClr val="0070C0"/>
              </a:solidFill>
            </a:endParaRPr>
          </a:p>
          <a:p>
            <a:pPr marL="342900" indent="-342900">
              <a:spcBef>
                <a:spcPts val="1800"/>
              </a:spcBef>
              <a:buFont typeface="Wingdings" panose="05000000000000000000" pitchFamily="2" charset="2"/>
              <a:buChar char="Ø"/>
            </a:pPr>
            <a:r>
              <a:rPr lang="en-US" sz="2000" dirty="0">
                <a:solidFill>
                  <a:srgbClr val="0070C0"/>
                </a:solidFill>
              </a:rPr>
              <a:t>Failure onset is at the </a:t>
            </a:r>
            <a:r>
              <a:rPr lang="en-US" sz="2000" dirty="0">
                <a:solidFill>
                  <a:srgbClr val="FF0000"/>
                </a:solidFill>
              </a:rPr>
              <a:t>stress concentration</a:t>
            </a:r>
            <a:r>
              <a:rPr lang="en-US" sz="2000" dirty="0">
                <a:solidFill>
                  <a:srgbClr val="0070C0"/>
                </a:solidFill>
              </a:rPr>
              <a:t> area,u</a:t>
            </a:r>
            <a:r>
              <a:rPr lang="en-US" altLang="zh-CN" sz="2000" dirty="0" smtClean="0">
                <a:solidFill>
                  <a:srgbClr val="0070C0"/>
                </a:solidFill>
                <a:sym typeface="+mn-ea"/>
              </a:rPr>
              <a:t>ltimate </a:t>
            </a:r>
            <a:r>
              <a:rPr lang="en-US" altLang="zh-CN" sz="2000" dirty="0">
                <a:solidFill>
                  <a:srgbClr val="0070C0"/>
                </a:solidFill>
                <a:sym typeface="+mn-ea"/>
              </a:rPr>
              <a:t>strength </a:t>
            </a:r>
            <a:r>
              <a:rPr lang="en-US" sz="2000" dirty="0" smtClean="0">
                <a:solidFill>
                  <a:srgbClr val="0070C0"/>
                </a:solidFill>
                <a:sym typeface="+mn-ea"/>
              </a:rPr>
              <a:t>is </a:t>
            </a:r>
            <a:r>
              <a:rPr lang="en-US" sz="2000" dirty="0">
                <a:solidFill>
                  <a:srgbClr val="0070C0"/>
                </a:solidFill>
                <a:sym typeface="+mn-ea"/>
              </a:rPr>
              <a:t>effected by the design of </a:t>
            </a:r>
            <a:r>
              <a:rPr lang="en-US" sz="2000" dirty="0">
                <a:solidFill>
                  <a:srgbClr val="FF0000"/>
                </a:solidFill>
                <a:sym typeface="+mn-ea"/>
              </a:rPr>
              <a:t>ply </a:t>
            </a:r>
            <a:r>
              <a:rPr lang="en-US" sz="2000" dirty="0" smtClean="0">
                <a:solidFill>
                  <a:srgbClr val="FF0000"/>
                </a:solidFill>
                <a:sym typeface="+mn-ea"/>
              </a:rPr>
              <a:t>sequences </a:t>
            </a:r>
            <a:r>
              <a:rPr lang="en-US" sz="2000" dirty="0" smtClean="0">
                <a:solidFill>
                  <a:srgbClr val="3A70C0"/>
                </a:solidFill>
                <a:sym typeface="+mn-ea"/>
              </a:rPr>
              <a:t>and</a:t>
            </a:r>
            <a:r>
              <a:rPr lang="en-US" sz="2000" dirty="0" smtClean="0">
                <a:solidFill>
                  <a:srgbClr val="FF0000"/>
                </a:solidFill>
                <a:sym typeface="+mn-ea"/>
              </a:rPr>
              <a:t> </a:t>
            </a:r>
            <a:r>
              <a:rPr lang="en-US" sz="2000" dirty="0">
                <a:solidFill>
                  <a:srgbClr val="0070C0"/>
                </a:solidFill>
                <a:sym typeface="+mn-ea"/>
              </a:rPr>
              <a:t>decreases with </a:t>
            </a:r>
            <a:r>
              <a:rPr lang="en-US" sz="2000" dirty="0">
                <a:solidFill>
                  <a:srgbClr val="FF0000"/>
                </a:solidFill>
                <a:sym typeface="+mn-ea"/>
              </a:rPr>
              <a:t>size of cutout </a:t>
            </a:r>
            <a:r>
              <a:rPr lang="en-US" sz="2000" dirty="0">
                <a:solidFill>
                  <a:srgbClr val="0070C0"/>
                </a:solidFill>
                <a:sym typeface="+mn-ea"/>
              </a:rPr>
              <a:t>increase</a:t>
            </a:r>
            <a:r>
              <a:rPr lang="en-US" sz="2000" dirty="0" smtClean="0">
                <a:solidFill>
                  <a:srgbClr val="0070C0"/>
                </a:solidFill>
                <a:sym typeface="+mn-ea"/>
              </a:rPr>
              <a:t>;</a:t>
            </a:r>
            <a:endParaRPr lang="en-US" sz="2000" dirty="0" smtClean="0">
              <a:solidFill>
                <a:srgbClr val="0070C0"/>
              </a:solidFill>
              <a:sym typeface="+mn-ea"/>
            </a:endParaRPr>
          </a:p>
          <a:p>
            <a:pPr marL="342900" indent="-342900">
              <a:spcBef>
                <a:spcPts val="1800"/>
              </a:spcBef>
              <a:buFont typeface="Wingdings" panose="05000000000000000000" pitchFamily="2" charset="2"/>
              <a:buChar char="Ø"/>
            </a:pPr>
            <a:r>
              <a:rPr lang="en-US" sz="2000" dirty="0">
                <a:solidFill>
                  <a:srgbClr val="3A70C0"/>
                </a:solidFill>
                <a:sym typeface="+mn-ea"/>
              </a:rPr>
              <a:t>The simula</a:t>
            </a:r>
            <a:r>
              <a:rPr lang="en-US" sz="2000" dirty="0">
                <a:solidFill>
                  <a:srgbClr val="0070C0"/>
                </a:solidFill>
                <a:sym typeface="+mn-ea"/>
              </a:rPr>
              <a:t>tion using the </a:t>
            </a:r>
            <a:r>
              <a:rPr lang="en-US" sz="2000" b="1" dirty="0">
                <a:solidFill>
                  <a:srgbClr val="0070C0"/>
                </a:solidFill>
                <a:sym typeface="+mn-ea"/>
              </a:rPr>
              <a:t>c</a:t>
            </a:r>
            <a:r>
              <a:rPr lang="en-US" altLang="zh-CN" sz="2000" b="1" dirty="0" smtClean="0">
                <a:solidFill>
                  <a:srgbClr val="3A70C0"/>
                </a:solidFill>
                <a:cs typeface="Times New Roman" panose="02020603050405020304" pitchFamily="18" charset="0"/>
                <a:sym typeface="+mn-ea"/>
              </a:rPr>
              <a:t>ontinuum </a:t>
            </a:r>
            <a:r>
              <a:rPr lang="en-US" altLang="zh-CN" sz="2000" b="1" dirty="0">
                <a:solidFill>
                  <a:srgbClr val="3A70C0"/>
                </a:solidFill>
                <a:cs typeface="Times New Roman" panose="02020603050405020304" pitchFamily="18" charset="0"/>
                <a:sym typeface="+mn-ea"/>
              </a:rPr>
              <a:t>d</a:t>
            </a:r>
            <a:r>
              <a:rPr lang="en-US" altLang="zh-CN" sz="2000" b="1" dirty="0" smtClean="0">
                <a:solidFill>
                  <a:srgbClr val="3A70C0"/>
                </a:solidFill>
                <a:cs typeface="Times New Roman" panose="02020603050405020304" pitchFamily="18" charset="0"/>
                <a:sym typeface="+mn-ea"/>
              </a:rPr>
              <a:t>amage </a:t>
            </a:r>
            <a:r>
              <a:rPr lang="en-US" altLang="zh-CN" sz="2000" b="1" dirty="0">
                <a:solidFill>
                  <a:srgbClr val="3A70C0"/>
                </a:solidFill>
                <a:cs typeface="Times New Roman" panose="02020603050405020304" pitchFamily="18" charset="0"/>
                <a:sym typeface="+mn-ea"/>
              </a:rPr>
              <a:t>m</a:t>
            </a:r>
            <a:r>
              <a:rPr lang="en-US" altLang="zh-CN" sz="2000" b="1" dirty="0" smtClean="0">
                <a:solidFill>
                  <a:srgbClr val="3A70C0"/>
                </a:solidFill>
                <a:cs typeface="Times New Roman" panose="02020603050405020304" pitchFamily="18" charset="0"/>
                <a:sym typeface="+mn-ea"/>
              </a:rPr>
              <a:t>odel</a:t>
            </a:r>
            <a:r>
              <a:rPr lang="en-US" sz="2000" dirty="0" smtClean="0">
                <a:solidFill>
                  <a:srgbClr val="0070C0"/>
                </a:solidFill>
                <a:sym typeface="+mn-ea"/>
              </a:rPr>
              <a:t> </a:t>
            </a:r>
            <a:r>
              <a:rPr lang="en-US" sz="2000" dirty="0">
                <a:solidFill>
                  <a:srgbClr val="0070C0"/>
                </a:solidFill>
                <a:sym typeface="+mn-ea"/>
              </a:rPr>
              <a:t>exhibit the </a:t>
            </a:r>
            <a:r>
              <a:rPr lang="en-US" sz="2000" dirty="0">
                <a:solidFill>
                  <a:srgbClr val="FF0000"/>
                </a:solidFill>
                <a:sym typeface="+mn-ea"/>
              </a:rPr>
              <a:t>brittle failure</a:t>
            </a:r>
            <a:r>
              <a:rPr lang="en-US" sz="2000" dirty="0">
                <a:solidFill>
                  <a:srgbClr val="0070C0"/>
                </a:solidFill>
                <a:sym typeface="+mn-ea"/>
              </a:rPr>
              <a:t> of the composite laminates as the experiment </a:t>
            </a:r>
            <a:r>
              <a:rPr lang="en-US" sz="2000" dirty="0" err="1" smtClean="0">
                <a:solidFill>
                  <a:srgbClr val="0070C0"/>
                </a:solidFill>
                <a:sym typeface="+mn-ea"/>
              </a:rPr>
              <a:t>shows,while</a:t>
            </a:r>
            <a:r>
              <a:rPr lang="en-US" sz="2000" dirty="0" smtClean="0">
                <a:solidFill>
                  <a:srgbClr val="0070C0"/>
                </a:solidFill>
                <a:sym typeface="+mn-ea"/>
              </a:rPr>
              <a:t> the </a:t>
            </a:r>
            <a:r>
              <a:rPr lang="en-US" altLang="zh-CN" sz="2000" b="1" dirty="0" smtClean="0">
                <a:solidFill>
                  <a:srgbClr val="3A70C0"/>
                </a:solidFill>
                <a:cs typeface="Times New Roman" panose="02020603050405020304" pitchFamily="18" charset="0"/>
                <a:sym typeface="+mn-ea"/>
              </a:rPr>
              <a:t>ply discount method </a:t>
            </a:r>
            <a:r>
              <a:rPr lang="en-US" sz="2000" dirty="0" smtClean="0">
                <a:solidFill>
                  <a:srgbClr val="0070C0"/>
                </a:solidFill>
                <a:sym typeface="+mn-ea"/>
              </a:rPr>
              <a:t>can </a:t>
            </a:r>
            <a:r>
              <a:rPr lang="en-US" sz="2000" dirty="0">
                <a:solidFill>
                  <a:srgbClr val="0070C0"/>
                </a:solidFill>
                <a:sym typeface="+mn-ea"/>
              </a:rPr>
              <a:t>only predict the ultimate strength of composite laminates;</a:t>
            </a:r>
            <a:endParaRPr lang="en-US" sz="2000" dirty="0" smtClean="0">
              <a:solidFill>
                <a:srgbClr val="0070C0"/>
              </a:solidFill>
            </a:endParaRPr>
          </a:p>
          <a:p>
            <a:pPr marL="342900" indent="-342900">
              <a:spcBef>
                <a:spcPts val="1800"/>
              </a:spcBef>
              <a:buFont typeface="Wingdings" panose="05000000000000000000" pitchFamily="2" charset="2"/>
              <a:buChar char="Ø"/>
            </a:pPr>
            <a:r>
              <a:rPr lang="en-US" sz="2000" dirty="0" smtClean="0">
                <a:solidFill>
                  <a:srgbClr val="0070C0"/>
                </a:solidFill>
              </a:rPr>
              <a:t>The </a:t>
            </a:r>
            <a:r>
              <a:rPr lang="en-US" altLang="zh-CN" sz="2000" b="1" dirty="0" smtClean="0">
                <a:solidFill>
                  <a:srgbClr val="3A70C0"/>
                </a:solidFill>
                <a:latin typeface="+mn-lt"/>
                <a:cs typeface="Times New Roman" panose="02020603050405020304" pitchFamily="18" charset="0"/>
                <a:sym typeface="+mn-ea"/>
              </a:rPr>
              <a:t>continuum damage model</a:t>
            </a:r>
            <a:r>
              <a:rPr lang="en-US" sz="2000" b="1" dirty="0">
                <a:solidFill>
                  <a:srgbClr val="0070C0"/>
                </a:solidFill>
                <a:latin typeface="+mn-lt"/>
              </a:rPr>
              <a:t> </a:t>
            </a:r>
            <a:r>
              <a:rPr lang="en-US" sz="2000" dirty="0">
                <a:solidFill>
                  <a:srgbClr val="0070C0"/>
                </a:solidFill>
              </a:rPr>
              <a:t>preforms well for predicting the </a:t>
            </a:r>
            <a:r>
              <a:rPr lang="en-US" sz="2000" dirty="0">
                <a:solidFill>
                  <a:srgbClr val="FF0000"/>
                </a:solidFill>
              </a:rPr>
              <a:t>failure behavior</a:t>
            </a:r>
            <a:r>
              <a:rPr lang="en-US" sz="2000" dirty="0">
                <a:solidFill>
                  <a:srgbClr val="0070C0"/>
                </a:solidFill>
              </a:rPr>
              <a:t> of composite laminates with big cutouts;</a:t>
            </a:r>
            <a:endParaRPr lang="en-US" sz="2000" dirty="0" smtClean="0">
              <a:solidFill>
                <a:srgbClr val="0070C0"/>
              </a:solidFill>
            </a:endParaRPr>
          </a:p>
          <a:p>
            <a:pPr marL="342900" indent="-342900">
              <a:spcBef>
                <a:spcPts val="1800"/>
              </a:spcBef>
              <a:buFont typeface="Wingdings" panose="05000000000000000000" pitchFamily="2" charset="2"/>
              <a:buChar char="Ø"/>
            </a:pPr>
            <a:r>
              <a:rPr lang="en-US" altLang="zh-CN" sz="2000" dirty="0" smtClean="0">
                <a:solidFill>
                  <a:srgbClr val="0070C0"/>
                </a:solidFill>
                <a:latin typeface="+mn-lt"/>
              </a:rPr>
              <a:t>The</a:t>
            </a:r>
            <a:r>
              <a:rPr lang="en-US" altLang="zh-CN" dirty="0" smtClean="0">
                <a:latin typeface="+mn-lt"/>
              </a:rPr>
              <a:t> </a:t>
            </a:r>
            <a:r>
              <a:rPr lang="en-US" altLang="zh-CN" sz="2000" dirty="0">
                <a:solidFill>
                  <a:srgbClr val="3A70C0"/>
                </a:solidFill>
                <a:latin typeface="+mn-lt"/>
              </a:rPr>
              <a:t>finite element based failure model of composite laminates can be used in composite structures with arbitrary configurations under</a:t>
            </a:r>
            <a:r>
              <a:rPr lang="en-US" altLang="zh-CN" sz="2000" dirty="0">
                <a:solidFill>
                  <a:srgbClr val="FF0000"/>
                </a:solidFill>
                <a:latin typeface="+mn-lt"/>
              </a:rPr>
              <a:t> complex stress states</a:t>
            </a:r>
            <a:r>
              <a:rPr lang="en-US" altLang="zh-CN" sz="2000" dirty="0">
                <a:solidFill>
                  <a:srgbClr val="3A70C0"/>
                </a:solidFill>
                <a:latin typeface="+mn-lt"/>
              </a:rPr>
              <a:t> to make up for the shortage of analytical failure analysis</a:t>
            </a:r>
            <a:r>
              <a:rPr lang="en-US" altLang="zh-CN" sz="2000" dirty="0" smtClean="0">
                <a:solidFill>
                  <a:srgbClr val="3A70C0"/>
                </a:solidFill>
                <a:latin typeface="+mn-lt"/>
              </a:rPr>
              <a:t>.</a:t>
            </a:r>
            <a:endParaRPr lang="en-US" altLang="zh-CN" sz="2000" dirty="0" smtClean="0">
              <a:solidFill>
                <a:srgbClr val="3A70C0"/>
              </a:solidFill>
              <a:latin typeface="+mn-lt"/>
            </a:endParaRPr>
          </a:p>
          <a:p>
            <a:pPr marL="342900" indent="-342900">
              <a:spcBef>
                <a:spcPts val="1800"/>
              </a:spcBef>
              <a:buFont typeface="Wingdings" panose="05000000000000000000" pitchFamily="2" charset="2"/>
              <a:buChar char="Ø"/>
            </a:pPr>
            <a:endParaRPr lang="en-US" sz="2000" dirty="0">
              <a:solidFill>
                <a:srgbClr val="0070C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9508" y="3129176"/>
            <a:ext cx="7924800" cy="922020"/>
          </a:xfrm>
          <a:prstGeom prst="rect">
            <a:avLst/>
          </a:prstGeom>
          <a:noFill/>
        </p:spPr>
        <p:txBody>
          <a:bodyPr wrap="none" lIns="91440" tIns="45720" rIns="91440" bIns="45720">
            <a:spAutoFit/>
          </a:bodyPr>
          <a:lstStyle/>
          <a:p>
            <a:pPr algn="ctr"/>
            <a:r>
              <a:rPr lang="en-US" sz="5400" b="1" cap="none" spc="0" dirty="0">
                <a:ln w="10160">
                  <a:solidFill>
                    <a:schemeClr val="accent1"/>
                  </a:solidFill>
                  <a:prstDash val="solid"/>
                </a:ln>
                <a:solidFill>
                  <a:srgbClr val="0000FF"/>
                </a:solidFill>
                <a:effectLst>
                  <a:outerShdw blurRad="38100" dist="32000" dir="5400000" algn="tl">
                    <a:srgbClr val="000000">
                      <a:alpha val="30000"/>
                    </a:srgbClr>
                  </a:outerShdw>
                </a:effectLst>
              </a:rPr>
              <a:t>Thank you </a:t>
            </a:r>
            <a:r>
              <a:rPr lang="en-US" sz="5400" b="1" cap="none" spc="0" dirty="0">
                <a:ln w="10160">
                  <a:solidFill>
                    <a:srgbClr val="0070C0"/>
                  </a:solidFill>
                  <a:prstDash val="solid"/>
                </a:ln>
                <a:solidFill>
                  <a:srgbClr val="0000FF"/>
                </a:solidFill>
                <a:effectLst>
                  <a:outerShdw blurRad="38100" dist="32000" dir="5400000" algn="tl">
                    <a:srgbClr val="000000">
                      <a:alpha val="30000"/>
                    </a:srgbClr>
                  </a:outerShdw>
                </a:effectLst>
              </a:rPr>
              <a:t>very </a:t>
            </a:r>
            <a:r>
              <a:rPr lang="en-US" sz="5400" b="1" cap="none" spc="0" dirty="0">
                <a:ln w="10160">
                  <a:solidFill>
                    <a:schemeClr val="accent1"/>
                  </a:solidFill>
                  <a:prstDash val="solid"/>
                </a:ln>
                <a:solidFill>
                  <a:srgbClr val="0000FF"/>
                </a:solidFill>
                <a:effectLst>
                  <a:outerShdw blurRad="38100" dist="32000" dir="5400000" algn="tl">
                    <a:srgbClr val="000000">
                      <a:alpha val="30000"/>
                    </a:srgbClr>
                  </a:outerShdw>
                </a:effectLst>
              </a:rPr>
              <a:t>much</a:t>
            </a:r>
            <a:r>
              <a:rPr lang="zh-CN" altLang="en-US" sz="5400" b="1" cap="none" spc="0" dirty="0">
                <a:ln w="10160">
                  <a:solidFill>
                    <a:schemeClr val="accent1"/>
                  </a:solidFill>
                  <a:prstDash val="solid"/>
                </a:ln>
                <a:solidFill>
                  <a:srgbClr val="0000FF"/>
                </a:solidFill>
                <a:effectLst>
                  <a:outerShdw blurRad="38100" dist="32000" dir="5400000" algn="tl">
                    <a:srgbClr val="000000">
                      <a:alpha val="30000"/>
                    </a:srgbClr>
                  </a:outerShdw>
                </a:effectLst>
              </a:rPr>
              <a:t>！</a:t>
            </a:r>
            <a:endParaRPr lang="zh-CN" altLang="en-US" sz="54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353997"/>
            <a:ext cx="8229600" cy="788987"/>
          </a:xfrm>
        </p:spPr>
        <p:txBody>
          <a:bodyPr/>
          <a:lstStyle/>
          <a:p>
            <a:pPr eaLnBrk="1" hangingPunct="1"/>
            <a:r>
              <a:rPr lang="en-US" altLang="zh-CN" dirty="0" smtClean="0">
                <a:latin typeface="+mj-lt"/>
                <a:ea typeface="黑体" panose="02010609060101010101" pitchFamily="49" charset="-122"/>
              </a:rPr>
              <a:t>Content</a:t>
            </a:r>
            <a:endParaRPr lang="zh-CN" altLang="en-US" dirty="0" smtClean="0">
              <a:latin typeface="+mj-lt"/>
              <a:ea typeface="黑体" panose="02010609060101010101" pitchFamily="49" charset="-122"/>
            </a:endParaRPr>
          </a:p>
        </p:txBody>
      </p:sp>
      <p:sp>
        <p:nvSpPr>
          <p:cNvPr id="3" name="灯片编号占位符 2"/>
          <p:cNvSpPr>
            <a:spLocks noGrp="1"/>
          </p:cNvSpPr>
          <p:nvPr>
            <p:ph type="sldNum" sz="quarter" idx="12"/>
          </p:nvPr>
        </p:nvSpPr>
        <p:spPr/>
        <p:txBody>
          <a:bodyPr/>
          <a:lstStyle/>
          <a:p>
            <a:pPr>
              <a:defRPr/>
            </a:pPr>
            <a:fld id="{05E6B7BB-EB50-41D2-AA8D-864F4C24E0AE}" type="slidenum">
              <a:rPr lang="en-US" altLang="zh-CN" smtClean="0"/>
            </a:fld>
            <a:endParaRPr lang="en-US" altLang="zh-CN"/>
          </a:p>
        </p:txBody>
      </p:sp>
      <p:grpSp>
        <p:nvGrpSpPr>
          <p:cNvPr id="2" name="Group 2"/>
          <p:cNvGrpSpPr/>
          <p:nvPr/>
        </p:nvGrpSpPr>
        <p:grpSpPr bwMode="auto">
          <a:xfrm>
            <a:off x="1359348" y="1815110"/>
            <a:ext cx="762000" cy="665162"/>
            <a:chOff x="1110" y="2656"/>
            <a:chExt cx="1549" cy="1351"/>
          </a:xfrm>
        </p:grpSpPr>
        <p:sp>
          <p:nvSpPr>
            <p:cNvPr id="34" name="AutoShape 3"/>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5" name="AutoShape 4"/>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6" name="AutoShape 5"/>
            <p:cNvSpPr>
              <a:spLocks noChangeArrowheads="1"/>
            </p:cNvSpPr>
            <p:nvPr/>
          </p:nvSpPr>
          <p:spPr bwMode="gray">
            <a:xfrm>
              <a:off x="1200" y="2737"/>
              <a:ext cx="1349" cy="1167"/>
            </a:xfrm>
            <a:prstGeom prst="hexagon">
              <a:avLst>
                <a:gd name="adj" fmla="val 28896"/>
                <a:gd name="vf" fmla="val 115470"/>
              </a:avLst>
            </a:prstGeom>
            <a:solidFill>
              <a:schemeClr val="accent6"/>
            </a:solid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 name="Group 6"/>
          <p:cNvGrpSpPr/>
          <p:nvPr/>
        </p:nvGrpSpPr>
        <p:grpSpPr bwMode="auto">
          <a:xfrm>
            <a:off x="1359348" y="2785110"/>
            <a:ext cx="762000" cy="665162"/>
            <a:chOff x="3174" y="2656"/>
            <a:chExt cx="1549" cy="1351"/>
          </a:xfrm>
          <a:solidFill>
            <a:schemeClr val="accent6"/>
          </a:solidFill>
        </p:grpSpPr>
        <p:sp>
          <p:nvSpPr>
            <p:cNvPr id="38" name="AutoShape 7"/>
            <p:cNvSpPr>
              <a:spLocks noChangeArrowheads="1"/>
            </p:cNvSpPr>
            <p:nvPr/>
          </p:nvSpPr>
          <p:spPr bwMode="gray">
            <a:xfrm>
              <a:off x="3187" y="2679"/>
              <a:ext cx="1536" cy="1328"/>
            </a:xfrm>
            <a:prstGeom prst="hexagon">
              <a:avLst>
                <a:gd name="adj" fmla="val 28916"/>
                <a:gd name="vf" fmla="val 115470"/>
              </a:avLst>
            </a:prstGeom>
            <a:grp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9" name="AutoShape 8"/>
            <p:cNvSpPr>
              <a:spLocks noChangeArrowheads="1"/>
            </p:cNvSpPr>
            <p:nvPr/>
          </p:nvSpPr>
          <p:spPr bwMode="gray">
            <a:xfrm>
              <a:off x="3174" y="2656"/>
              <a:ext cx="1536" cy="1328"/>
            </a:xfrm>
            <a:prstGeom prst="hexagon">
              <a:avLst>
                <a:gd name="adj" fmla="val 28916"/>
                <a:gd name="vf" fmla="val 115470"/>
              </a:avLst>
            </a:prstGeom>
            <a:grp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9"/>
            <p:cNvSpPr>
              <a:spLocks noChangeArrowheads="1"/>
            </p:cNvSpPr>
            <p:nvPr/>
          </p:nvSpPr>
          <p:spPr bwMode="gray">
            <a:xfrm>
              <a:off x="3264" y="2737"/>
              <a:ext cx="1349" cy="1167"/>
            </a:xfrm>
            <a:prstGeom prst="hexagon">
              <a:avLst>
                <a:gd name="adj" fmla="val 28896"/>
                <a:gd name="vf" fmla="val 115470"/>
              </a:avLst>
            </a:prstGeom>
            <a:grp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1" name="Line 10"/>
          <p:cNvSpPr>
            <a:spLocks noChangeShapeType="1"/>
          </p:cNvSpPr>
          <p:nvPr/>
        </p:nvSpPr>
        <p:spPr bwMode="auto">
          <a:xfrm flipV="1">
            <a:off x="1892748" y="2478770"/>
            <a:ext cx="6062110" cy="12608"/>
          </a:xfrm>
          <a:prstGeom prst="line">
            <a:avLst/>
          </a:prstGeom>
          <a:noFill/>
          <a:ln w="28575" cmpd="sng">
            <a:solidFill>
              <a:schemeClr val="accent2"/>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Text Box 11"/>
          <p:cNvSpPr txBox="1">
            <a:spLocks noChangeArrowheads="1"/>
          </p:cNvSpPr>
          <p:nvPr/>
        </p:nvSpPr>
        <p:spPr bwMode="auto">
          <a:xfrm>
            <a:off x="2349948" y="1968158"/>
            <a:ext cx="2081019" cy="523220"/>
          </a:xfrm>
          <a:prstGeom prst="rect">
            <a:avLst/>
          </a:prstGeom>
          <a:noFill/>
          <a:ln w="9525" algn="ctr">
            <a:noFill/>
            <a:miter lim="800000"/>
          </a:ln>
        </p:spPr>
        <p:txBody>
          <a:bodyPr wrap="none">
            <a:spAutoFit/>
          </a:bodyPr>
          <a:lstStyle/>
          <a:p>
            <a:pPr lvl="0" fontAlgn="auto">
              <a:spcBef>
                <a:spcPts val="0"/>
              </a:spcBef>
              <a:spcAft>
                <a:spcPts val="0"/>
              </a:spcAft>
            </a:pPr>
            <a:r>
              <a:rPr lang="en-US" altLang="zh-CN" sz="2800" b="1" kern="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lang="en-US" altLang="zh-CN" sz="2800" b="1" kern="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Text Box 12"/>
          <p:cNvSpPr txBox="1">
            <a:spLocks noChangeArrowheads="1"/>
          </p:cNvSpPr>
          <p:nvPr/>
        </p:nvSpPr>
        <p:spPr bwMode="gray">
          <a:xfrm>
            <a:off x="1556198" y="1913535"/>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rgbClr val="FFFFFF"/>
                </a:solidFill>
                <a:effectLst/>
                <a:uLnTx/>
                <a:uFillTx/>
              </a:rPr>
              <a:t>1</a:t>
            </a:r>
            <a:endParaRPr kumimoji="0" lang="en-US" altLang="zh-CN" sz="2400" b="1" i="0" u="none" strike="noStrike" kern="0" cap="none" spc="0" normalizeH="0" baseline="0" noProof="0" dirty="0" smtClean="0">
              <a:ln>
                <a:noFill/>
              </a:ln>
              <a:solidFill>
                <a:srgbClr val="FFFFFF"/>
              </a:solidFill>
              <a:effectLst/>
              <a:uLnTx/>
              <a:uFillTx/>
            </a:endParaRPr>
          </a:p>
        </p:txBody>
      </p:sp>
      <p:sp>
        <p:nvSpPr>
          <p:cNvPr id="44" name="Line 13"/>
          <p:cNvSpPr>
            <a:spLocks noChangeShapeType="1"/>
          </p:cNvSpPr>
          <p:nvPr/>
        </p:nvSpPr>
        <p:spPr bwMode="auto">
          <a:xfrm>
            <a:off x="1910715" y="3450590"/>
            <a:ext cx="6043930" cy="635"/>
          </a:xfrm>
          <a:prstGeom prst="line">
            <a:avLst/>
          </a:prstGeom>
          <a:noFill/>
          <a:ln w="25400">
            <a:solidFill>
              <a:schemeClr val="tx2"/>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5"/>
          <p:cNvSpPr txBox="1">
            <a:spLocks noChangeArrowheads="1"/>
          </p:cNvSpPr>
          <p:nvPr/>
        </p:nvSpPr>
        <p:spPr bwMode="gray">
          <a:xfrm>
            <a:off x="1556198" y="2883535"/>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rgbClr val="FFFFFF"/>
                </a:solidFill>
                <a:effectLst/>
                <a:uLnTx/>
                <a:uFillTx/>
              </a:rPr>
              <a:t>2</a:t>
            </a:r>
            <a:endParaRPr kumimoji="0" lang="en-US" altLang="zh-CN" sz="2400" b="1" i="0" u="none" strike="noStrike" kern="0" cap="none" spc="0" normalizeH="0" baseline="0" noProof="0" dirty="0" smtClean="0">
              <a:ln>
                <a:noFill/>
              </a:ln>
              <a:solidFill>
                <a:srgbClr val="FFFFFF"/>
              </a:solidFill>
              <a:effectLst/>
              <a:uLnTx/>
              <a:uFillTx/>
            </a:endParaRPr>
          </a:p>
        </p:txBody>
      </p:sp>
      <p:grpSp>
        <p:nvGrpSpPr>
          <p:cNvPr id="6" name="Group 20"/>
          <p:cNvGrpSpPr/>
          <p:nvPr/>
        </p:nvGrpSpPr>
        <p:grpSpPr bwMode="auto">
          <a:xfrm>
            <a:off x="1359348" y="4567138"/>
            <a:ext cx="762000" cy="665162"/>
            <a:chOff x="3174" y="2656"/>
            <a:chExt cx="1549" cy="1351"/>
          </a:xfrm>
          <a:solidFill>
            <a:schemeClr val="accent6"/>
          </a:solidFill>
        </p:grpSpPr>
        <p:sp>
          <p:nvSpPr>
            <p:cNvPr id="52" name="AutoShape 21"/>
            <p:cNvSpPr>
              <a:spLocks noChangeArrowheads="1"/>
            </p:cNvSpPr>
            <p:nvPr/>
          </p:nvSpPr>
          <p:spPr bwMode="gray">
            <a:xfrm>
              <a:off x="3187" y="2679"/>
              <a:ext cx="1536" cy="1328"/>
            </a:xfrm>
            <a:prstGeom prst="hexagon">
              <a:avLst>
                <a:gd name="adj" fmla="val 28916"/>
                <a:gd name="vf" fmla="val 115470"/>
              </a:avLst>
            </a:prstGeom>
            <a:grp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3" name="AutoShape 22"/>
            <p:cNvSpPr>
              <a:spLocks noChangeArrowheads="1"/>
            </p:cNvSpPr>
            <p:nvPr/>
          </p:nvSpPr>
          <p:spPr bwMode="gray">
            <a:xfrm>
              <a:off x="3174" y="2656"/>
              <a:ext cx="1536" cy="1328"/>
            </a:xfrm>
            <a:prstGeom prst="hexagon">
              <a:avLst>
                <a:gd name="adj" fmla="val 28916"/>
                <a:gd name="vf" fmla="val 115470"/>
              </a:avLst>
            </a:prstGeom>
            <a:grp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4" name="AutoShape 23"/>
            <p:cNvSpPr>
              <a:spLocks noChangeArrowheads="1"/>
            </p:cNvSpPr>
            <p:nvPr/>
          </p:nvSpPr>
          <p:spPr bwMode="gray">
            <a:xfrm>
              <a:off x="3264" y="2737"/>
              <a:ext cx="1349" cy="1167"/>
            </a:xfrm>
            <a:prstGeom prst="hexagon">
              <a:avLst>
                <a:gd name="adj" fmla="val 28896"/>
                <a:gd name="vf" fmla="val 115470"/>
              </a:avLst>
            </a:prstGeom>
            <a:grp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8" name="Line 27"/>
          <p:cNvSpPr>
            <a:spLocks noChangeShapeType="1"/>
          </p:cNvSpPr>
          <p:nvPr/>
        </p:nvSpPr>
        <p:spPr bwMode="auto">
          <a:xfrm flipV="1">
            <a:off x="1963420" y="5220970"/>
            <a:ext cx="6020435" cy="11430"/>
          </a:xfrm>
          <a:prstGeom prst="line">
            <a:avLst/>
          </a:prstGeom>
          <a:noFill/>
          <a:ln w="25400">
            <a:solidFill>
              <a:schemeClr val="tx2"/>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Text Box 29"/>
          <p:cNvSpPr txBox="1">
            <a:spLocks noChangeArrowheads="1"/>
          </p:cNvSpPr>
          <p:nvPr/>
        </p:nvSpPr>
        <p:spPr bwMode="gray">
          <a:xfrm>
            <a:off x="1556992" y="4665563"/>
            <a:ext cx="352425" cy="460375"/>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rgbClr val="FFFFFF"/>
                </a:solidFill>
                <a:effectLst/>
                <a:uLnTx/>
                <a:uFillTx/>
              </a:rPr>
              <a:t>4</a:t>
            </a:r>
            <a:endParaRPr kumimoji="0" lang="en-US" altLang="zh-CN" sz="2400" b="1" i="0" u="none" strike="noStrike" kern="0" cap="none" spc="0" normalizeH="0" baseline="0" noProof="0" dirty="0" smtClean="0">
              <a:ln>
                <a:noFill/>
              </a:ln>
              <a:solidFill>
                <a:srgbClr val="FFFFFF"/>
              </a:solidFill>
              <a:effectLst/>
              <a:uLnTx/>
              <a:uFillTx/>
            </a:endParaRPr>
          </a:p>
        </p:txBody>
      </p:sp>
      <p:sp>
        <p:nvSpPr>
          <p:cNvPr id="61" name="Text Box 11"/>
          <p:cNvSpPr txBox="1">
            <a:spLocks noChangeArrowheads="1"/>
          </p:cNvSpPr>
          <p:nvPr/>
        </p:nvSpPr>
        <p:spPr bwMode="auto">
          <a:xfrm>
            <a:off x="2347431" y="2904832"/>
            <a:ext cx="3158237" cy="523220"/>
          </a:xfrm>
          <a:prstGeom prst="rect">
            <a:avLst/>
          </a:prstGeom>
          <a:noFill/>
          <a:ln w="9525" algn="ctr">
            <a:noFill/>
            <a:miter lim="800000"/>
          </a:ln>
        </p:spPr>
        <p:txBody>
          <a:bodyPr wrap="none">
            <a:spAutoFit/>
          </a:bodyPr>
          <a:lstStyle/>
          <a:p>
            <a:pPr fontAlgn="auto">
              <a:spcBef>
                <a:spcPts val="0"/>
              </a:spcBef>
              <a:spcAft>
                <a:spcPts val="0"/>
              </a:spcAft>
            </a:pPr>
            <a:r>
              <a:rPr lang="en-US" altLang="zh-CN" sz="2800" b="1" kern="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Failure Simulation </a:t>
            </a:r>
            <a:endParaRPr lang="en-US" altLang="zh-CN" sz="2800" b="1" kern="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Text Box 11"/>
          <p:cNvSpPr txBox="1">
            <a:spLocks noChangeArrowheads="1"/>
          </p:cNvSpPr>
          <p:nvPr/>
        </p:nvSpPr>
        <p:spPr bwMode="auto">
          <a:xfrm>
            <a:off x="2349948" y="4709080"/>
            <a:ext cx="2040943" cy="523220"/>
          </a:xfrm>
          <a:prstGeom prst="rect">
            <a:avLst/>
          </a:prstGeom>
          <a:noFill/>
          <a:ln w="9525" algn="ctr">
            <a:noFill/>
            <a:miter lim="800000"/>
          </a:ln>
        </p:spPr>
        <p:txBody>
          <a:bodyPr wrap="none">
            <a:spAutoFit/>
          </a:bodyPr>
          <a:lstStyle/>
          <a:p>
            <a:pPr fontAlgn="auto">
              <a:spcBef>
                <a:spcPts val="0"/>
              </a:spcBef>
              <a:spcAft>
                <a:spcPts val="0"/>
              </a:spcAft>
            </a:pPr>
            <a:r>
              <a:rPr lang="en-US" altLang="zh-CN" sz="2800" b="1" kern="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Conclusions</a:t>
            </a:r>
            <a:endParaRPr lang="en-US" altLang="zh-CN" sz="2800" b="1" kern="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2" name="Group 20"/>
          <p:cNvGrpSpPr/>
          <p:nvPr/>
        </p:nvGrpSpPr>
        <p:grpSpPr bwMode="auto">
          <a:xfrm>
            <a:off x="1330122" y="3647554"/>
            <a:ext cx="762000" cy="665162"/>
            <a:chOff x="3174" y="2656"/>
            <a:chExt cx="1549" cy="1351"/>
          </a:xfrm>
          <a:solidFill>
            <a:schemeClr val="accent6"/>
          </a:solidFill>
        </p:grpSpPr>
        <p:sp>
          <p:nvSpPr>
            <p:cNvPr id="33" name="AutoShape 21"/>
            <p:cNvSpPr>
              <a:spLocks noChangeArrowheads="1"/>
            </p:cNvSpPr>
            <p:nvPr/>
          </p:nvSpPr>
          <p:spPr bwMode="gray">
            <a:xfrm>
              <a:off x="3187" y="2679"/>
              <a:ext cx="1536" cy="1328"/>
            </a:xfrm>
            <a:prstGeom prst="hexagon">
              <a:avLst>
                <a:gd name="adj" fmla="val 28916"/>
                <a:gd name="vf" fmla="val 115470"/>
              </a:avLst>
            </a:prstGeom>
            <a:grp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7" name="AutoShape 22"/>
            <p:cNvSpPr>
              <a:spLocks noChangeArrowheads="1"/>
            </p:cNvSpPr>
            <p:nvPr/>
          </p:nvSpPr>
          <p:spPr bwMode="gray">
            <a:xfrm>
              <a:off x="3174" y="2656"/>
              <a:ext cx="1536" cy="1328"/>
            </a:xfrm>
            <a:prstGeom prst="hexagon">
              <a:avLst>
                <a:gd name="adj" fmla="val 28916"/>
                <a:gd name="vf" fmla="val 115470"/>
              </a:avLst>
            </a:prstGeom>
            <a:grp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5" name="AutoShape 23"/>
            <p:cNvSpPr>
              <a:spLocks noChangeArrowheads="1"/>
            </p:cNvSpPr>
            <p:nvPr/>
          </p:nvSpPr>
          <p:spPr bwMode="gray">
            <a:xfrm>
              <a:off x="3264" y="2737"/>
              <a:ext cx="1349" cy="1167"/>
            </a:xfrm>
            <a:prstGeom prst="hexagon">
              <a:avLst>
                <a:gd name="adj" fmla="val 28896"/>
                <a:gd name="vf" fmla="val 115470"/>
              </a:avLst>
            </a:prstGeom>
            <a:grpFill/>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7" name="Line 27"/>
          <p:cNvSpPr>
            <a:spLocks noChangeShapeType="1"/>
          </p:cNvSpPr>
          <p:nvPr/>
        </p:nvSpPr>
        <p:spPr bwMode="auto">
          <a:xfrm>
            <a:off x="1963217" y="4313033"/>
            <a:ext cx="6019800" cy="22226"/>
          </a:xfrm>
          <a:prstGeom prst="line">
            <a:avLst/>
          </a:prstGeom>
          <a:noFill/>
          <a:ln w="25400">
            <a:solidFill>
              <a:schemeClr val="tx2"/>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29"/>
          <p:cNvSpPr txBox="1">
            <a:spLocks noChangeArrowheads="1"/>
          </p:cNvSpPr>
          <p:nvPr/>
        </p:nvSpPr>
        <p:spPr bwMode="gray">
          <a:xfrm>
            <a:off x="1529671" y="3744074"/>
            <a:ext cx="352425" cy="460375"/>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rgbClr val="FFFFFF"/>
                </a:solidFill>
                <a:effectLst/>
                <a:uLnTx/>
                <a:uFillTx/>
              </a:rPr>
              <a:t>3</a:t>
            </a:r>
            <a:endParaRPr kumimoji="0" lang="en-US" altLang="zh-CN" sz="2400" b="1" i="0" u="none" strike="noStrike" kern="0" cap="none" spc="0" normalizeH="0" baseline="0" noProof="0" dirty="0" smtClean="0">
              <a:ln>
                <a:noFill/>
              </a:ln>
              <a:solidFill>
                <a:srgbClr val="FFFFFF"/>
              </a:solidFill>
              <a:effectLst/>
              <a:uLnTx/>
              <a:uFillTx/>
            </a:endParaRPr>
          </a:p>
        </p:txBody>
      </p:sp>
      <p:sp>
        <p:nvSpPr>
          <p:cNvPr id="56" name="Text Box 11"/>
          <p:cNvSpPr txBox="1">
            <a:spLocks noChangeArrowheads="1"/>
          </p:cNvSpPr>
          <p:nvPr/>
        </p:nvSpPr>
        <p:spPr bwMode="auto">
          <a:xfrm>
            <a:off x="2320722" y="3789496"/>
            <a:ext cx="3818674" cy="523220"/>
          </a:xfrm>
          <a:prstGeom prst="rect">
            <a:avLst/>
          </a:prstGeom>
          <a:noFill/>
          <a:ln w="9525" algn="ctr">
            <a:noFill/>
            <a:miter lim="800000"/>
          </a:ln>
        </p:spPr>
        <p:txBody>
          <a:bodyPr wrap="none">
            <a:spAutoFit/>
          </a:bodyPr>
          <a:lstStyle/>
          <a:p>
            <a:pPr fontAlgn="auto">
              <a:spcBef>
                <a:spcPts val="0"/>
              </a:spcBef>
              <a:spcAft>
                <a:spcPts val="0"/>
              </a:spcAft>
            </a:pPr>
            <a:r>
              <a:rPr lang="en-US" altLang="zh-CN" sz="2800" b="1" kern="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Results and Comparing</a:t>
            </a:r>
            <a:endParaRPr lang="en-US" altLang="zh-CN" sz="2800" b="1" kern="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A53A9FB6-B00F-43B9-AA18-91D4AEAD3D70}" type="slidenum">
              <a:rPr lang="en-US" altLang="zh-CN" smtClean="0"/>
            </a:fld>
            <a:endParaRPr lang="en-US" altLang="zh-CN" dirty="0"/>
          </a:p>
        </p:txBody>
      </p:sp>
      <p:sp>
        <p:nvSpPr>
          <p:cNvPr id="59" name="上箭头 58"/>
          <p:cNvSpPr/>
          <p:nvPr/>
        </p:nvSpPr>
        <p:spPr>
          <a:xfrm>
            <a:off x="50800" y="1455420"/>
            <a:ext cx="2361565" cy="1993265"/>
          </a:xfrm>
          <a:prstGeom prst="upArrow">
            <a:avLst/>
          </a:prstGeom>
          <a:solidFill>
            <a:srgbClr val="2DA2BF">
              <a:hueOff val="0"/>
              <a:satOff val="0"/>
              <a:lumOff val="0"/>
              <a:alphaOff val="0"/>
            </a:srgbClr>
          </a:solidFill>
          <a:ln w="55000" cap="flat" cmpd="thickThin" algn="ctr">
            <a:solidFill>
              <a:sysClr val="window" lastClr="FFFFFF">
                <a:hueOff val="0"/>
                <a:satOff val="0"/>
                <a:lumOff val="0"/>
                <a:alphaOff val="0"/>
              </a:sysClr>
            </a:solidFill>
            <a:prstDash val="solid"/>
          </a:ln>
          <a:effectLst/>
        </p:spPr>
      </p:sp>
      <p:sp>
        <p:nvSpPr>
          <p:cNvPr id="60" name="任意多边形 59"/>
          <p:cNvSpPr/>
          <p:nvPr/>
        </p:nvSpPr>
        <p:spPr>
          <a:xfrm>
            <a:off x="606191" y="226075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a:noFill/>
          <a:ln>
            <a:noFill/>
          </a:ln>
          <a:effectLst/>
        </p:spPr>
        <p:txBody>
          <a:bodyPr spcFirstLastPara="0" vert="horz" wrap="square" lIns="177800" tIns="0" rIns="177800" bIns="177800" numCol="1" spcCol="1270" anchor="ctr" anchorCtr="0">
            <a:noAutofit/>
          </a:bodyPr>
          <a:lstStyle/>
          <a:p>
            <a:pPr marL="0" marR="0" lvl="0" indent="0" defTabSz="1111250" eaLnBrk="1" fontAlgn="auto" latinLnBrk="0" hangingPunct="1">
              <a:lnSpc>
                <a:spcPct val="90000"/>
              </a:lnSpc>
              <a:spcBef>
                <a:spcPts val="0"/>
              </a:spcBef>
              <a:spcAft>
                <a:spcPct val="35000"/>
              </a:spcAft>
              <a:buClrTx/>
              <a:buSzTx/>
              <a:buFontTx/>
              <a:buNone/>
              <a:defRPr/>
            </a:pPr>
            <a:endParaRPr kumimoji="0" lang="zh-CN" altLang="en-US" sz="2500" b="0" i="0" u="none" strike="noStrike" kern="0" cap="none" spc="0" normalizeH="0" baseline="0" noProof="0" dirty="0" smtClean="0">
              <a:ln>
                <a:noFill/>
              </a:ln>
              <a:solidFill>
                <a:prstClr val="black">
                  <a:hueOff val="0"/>
                  <a:satOff val="0"/>
                  <a:lumOff val="0"/>
                  <a:alphaOff val="0"/>
                </a:prstClr>
              </a:solidFill>
              <a:effectLst/>
              <a:uLnTx/>
              <a:uFillTx/>
              <a:latin typeface="Lucida Sans Unicode" panose="020B0602030504020204"/>
              <a:ea typeface="黑体" panose="02010609060101010101" pitchFamily="49" charset="-122"/>
              <a:cs typeface="+mn-cs"/>
            </a:endParaRPr>
          </a:p>
        </p:txBody>
      </p:sp>
      <p:sp>
        <p:nvSpPr>
          <p:cNvPr id="61" name="任意多边形 60"/>
          <p:cNvSpPr/>
          <p:nvPr/>
        </p:nvSpPr>
        <p:spPr>
          <a:xfrm>
            <a:off x="803733" y="4167477"/>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a:noFill/>
          <a:ln>
            <a:noFill/>
          </a:ln>
          <a:effectLst/>
        </p:spPr>
        <p:txBody>
          <a:bodyPr spcFirstLastPara="0" vert="horz" wrap="square" lIns="177800" tIns="0" rIns="177800" bIns="177800" numCol="1" spcCol="1270" anchor="ctr" anchorCtr="0">
            <a:noAutofit/>
          </a:bodyPr>
          <a:lstStyle/>
          <a:p>
            <a:pPr marL="0" marR="0" lvl="0" indent="0" defTabSz="1111250" eaLnBrk="1" fontAlgn="auto" latinLnBrk="0" hangingPunct="1">
              <a:lnSpc>
                <a:spcPct val="90000"/>
              </a:lnSpc>
              <a:spcBef>
                <a:spcPts val="0"/>
              </a:spcBef>
              <a:spcAft>
                <a:spcPct val="35000"/>
              </a:spcAft>
              <a:buClrTx/>
              <a:buSzTx/>
              <a:buFontTx/>
              <a:buNone/>
              <a:defRPr/>
            </a:pPr>
            <a:endParaRPr kumimoji="0" lang="zh-CN" altLang="en-US" sz="2500" b="0" i="0" u="none" strike="noStrike" kern="0" cap="none" spc="0" normalizeH="0" baseline="0" noProof="0" smtClean="0">
              <a:ln>
                <a:noFill/>
              </a:ln>
              <a:solidFill>
                <a:prstClr val="black">
                  <a:hueOff val="0"/>
                  <a:satOff val="0"/>
                  <a:lumOff val="0"/>
                  <a:alphaOff val="0"/>
                </a:prstClr>
              </a:solidFill>
              <a:effectLst/>
              <a:uLnTx/>
              <a:uFillTx/>
              <a:latin typeface="Lucida Sans Unicode" panose="020B0602030504020204"/>
              <a:ea typeface="黑体" panose="02010609060101010101" pitchFamily="49" charset="-122"/>
              <a:cs typeface="+mn-cs"/>
            </a:endParaRPr>
          </a:p>
        </p:txBody>
      </p:sp>
      <p:sp>
        <p:nvSpPr>
          <p:cNvPr id="62" name="TextBox 24"/>
          <p:cNvSpPr txBox="1"/>
          <p:nvPr/>
        </p:nvSpPr>
        <p:spPr>
          <a:xfrm>
            <a:off x="619125" y="1966595"/>
            <a:ext cx="1445260" cy="922020"/>
          </a:xfrm>
          <a:prstGeom prst="rect">
            <a:avLst/>
          </a:prstGeom>
          <a:noFill/>
        </p:spPr>
        <p:txBody>
          <a:bodyPr wrap="square" rtlCol="0">
            <a:spAutoFit/>
          </a:bodyPr>
          <a:lstStyle/>
          <a:p>
            <a:pPr fontAlgn="auto">
              <a:spcBef>
                <a:spcPts val="0"/>
              </a:spcBef>
              <a:spcAft>
                <a:spcPts val="0"/>
              </a:spcAft>
            </a:pPr>
            <a:r>
              <a:rPr lang="en-US" altLang="zh-CN" b="1" dirty="0" smtClean="0">
                <a:solidFill>
                  <a:schemeClr val="tx1"/>
                </a:solidFill>
                <a:latin typeface="Times New Roman" panose="02020603050405020304" pitchFamily="18" charset="0"/>
                <a:cs typeface="Times New Roman" panose="02020603050405020304" pitchFamily="18" charset="0"/>
                <a:sym typeface="+mn-ea"/>
              </a:rPr>
              <a:t>Wide Use of Composite Materials</a:t>
            </a:r>
            <a:endParaRPr lang="en-US" altLang="zh-CN" b="1"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63" name="上箭头 62"/>
          <p:cNvSpPr/>
          <p:nvPr/>
        </p:nvSpPr>
        <p:spPr>
          <a:xfrm rot="10800000">
            <a:off x="30480" y="4650105"/>
            <a:ext cx="2505075" cy="1938020"/>
          </a:xfrm>
          <a:prstGeom prst="upArrow">
            <a:avLst/>
          </a:prstGeom>
          <a:solidFill>
            <a:srgbClr val="2DA2BF">
              <a:hueOff val="0"/>
              <a:satOff val="0"/>
              <a:lumOff val="0"/>
              <a:alphaOff val="0"/>
            </a:srgbClr>
          </a:solidFill>
          <a:ln w="55000" cap="flat" cmpd="thickThin" algn="ctr">
            <a:solidFill>
              <a:sysClr val="window" lastClr="FFFFFF">
                <a:hueOff val="0"/>
                <a:satOff val="0"/>
                <a:lumOff val="0"/>
                <a:alphaOff val="0"/>
              </a:sysClr>
            </a:solidFill>
            <a:prstDash val="solid"/>
          </a:ln>
          <a:effectLst/>
        </p:spPr>
      </p:sp>
      <p:sp>
        <p:nvSpPr>
          <p:cNvPr id="64" name="TextBox 61"/>
          <p:cNvSpPr txBox="1"/>
          <p:nvPr/>
        </p:nvSpPr>
        <p:spPr>
          <a:xfrm>
            <a:off x="632460" y="5019675"/>
            <a:ext cx="1301750" cy="1198880"/>
          </a:xfrm>
          <a:prstGeom prst="rect">
            <a:avLst/>
          </a:prstGeom>
          <a:noFill/>
        </p:spPr>
        <p:txBody>
          <a:bodyPr wrap="square" rtlCol="0">
            <a:spAutoFit/>
          </a:bodyPr>
          <a:lstStyle/>
          <a:p>
            <a:pPr fontAlgn="auto">
              <a:spcBef>
                <a:spcPts val="0"/>
              </a:spcBef>
              <a:spcAft>
                <a:spcPts val="0"/>
              </a:spcAft>
            </a:pPr>
            <a:r>
              <a:rPr lang="en-US" altLang="zh-CN" b="1" dirty="0" smtClean="0">
                <a:latin typeface="Times New Roman" panose="02020603050405020304" pitchFamily="18" charset="0"/>
                <a:cs typeface="Times New Roman" panose="02020603050405020304" pitchFamily="18" charset="0"/>
              </a:rPr>
              <a:t> Damage of  </a:t>
            </a:r>
            <a:r>
              <a:rPr lang="en-US" altLang="zh-CN" b="1" dirty="0">
                <a:solidFill>
                  <a:prstClr val="black"/>
                </a:solidFill>
                <a:latin typeface="Lucida Sans Unicode" panose="020B0602030504020204"/>
                <a:ea typeface="黑体" panose="02010609060101010101" pitchFamily="49" charset="-122"/>
              </a:rPr>
              <a:t> </a:t>
            </a:r>
            <a:r>
              <a:rPr lang="en-US" altLang="zh-CN" b="1" dirty="0" smtClean="0">
                <a:latin typeface="Times New Roman" panose="02020603050405020304" pitchFamily="18" charset="0"/>
                <a:cs typeface="Times New Roman" panose="02020603050405020304" pitchFamily="18" charset="0"/>
                <a:sym typeface="+mn-ea"/>
              </a:rPr>
              <a:t>Composite Materials</a:t>
            </a:r>
            <a:endParaRPr lang="en-US" altLang="zh-CN" b="1"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fontAlgn="auto">
              <a:spcBef>
                <a:spcPts val="0"/>
              </a:spcBef>
              <a:spcAft>
                <a:spcPts val="0"/>
              </a:spcAft>
            </a:pPr>
            <a:r>
              <a:rPr lang="en-US" altLang="zh-CN" dirty="0">
                <a:solidFill>
                  <a:prstClr val="black"/>
                </a:solidFill>
                <a:latin typeface="Lucida Sans Unicode" panose="020B0602030504020204"/>
                <a:ea typeface="黑体" panose="02010609060101010101" pitchFamily="49" charset="-122"/>
              </a:rPr>
              <a:t> </a:t>
            </a:r>
            <a:endParaRPr lang="zh-CN" altLang="en-US" dirty="0">
              <a:solidFill>
                <a:prstClr val="black"/>
              </a:solidFill>
              <a:latin typeface="Lucida Sans Unicode" panose="020B0602030504020204"/>
              <a:ea typeface="黑体" panose="02010609060101010101" pitchFamily="49" charset="-122"/>
            </a:endParaRPr>
          </a:p>
        </p:txBody>
      </p:sp>
      <p:sp>
        <p:nvSpPr>
          <p:cNvPr id="86" name="形状 85"/>
          <p:cNvSpPr/>
          <p:nvPr/>
        </p:nvSpPr>
        <p:spPr>
          <a:xfrm>
            <a:off x="2170902" y="1657448"/>
            <a:ext cx="5264297" cy="35045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88" name="图片 87"/>
          <p:cNvPicPr>
            <a:picLocks noChangeAspect="1"/>
          </p:cNvPicPr>
          <p:nvPr/>
        </p:nvPicPr>
        <p:blipFill>
          <a:blip r:embed="rId1"/>
          <a:stretch>
            <a:fillRect/>
          </a:stretch>
        </p:blipFill>
        <p:spPr>
          <a:xfrm rot="284796">
            <a:off x="4986665" y="1341042"/>
            <a:ext cx="1800000" cy="1278764"/>
          </a:xfrm>
          <a:prstGeom prst="rect">
            <a:avLst/>
          </a:prstGeom>
        </p:spPr>
      </p:pic>
      <p:pic>
        <p:nvPicPr>
          <p:cNvPr id="90" name="图片 89"/>
          <p:cNvPicPr>
            <a:picLocks noChangeAspect="1"/>
          </p:cNvPicPr>
          <p:nvPr/>
        </p:nvPicPr>
        <p:blipFill rotWithShape="1">
          <a:blip r:embed="rId2"/>
          <a:srcRect r="14613"/>
          <a:stretch>
            <a:fillRect/>
          </a:stretch>
        </p:blipFill>
        <p:spPr>
          <a:xfrm rot="19456737">
            <a:off x="1327505" y="2861353"/>
            <a:ext cx="1800000" cy="1296780"/>
          </a:xfrm>
          <a:prstGeom prst="rect">
            <a:avLst/>
          </a:prstGeom>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105" y="5278511"/>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 name="图片 91"/>
          <p:cNvPicPr>
            <a:picLocks noChangeAspect="1"/>
          </p:cNvPicPr>
          <p:nvPr/>
        </p:nvPicPr>
        <p:blipFill rotWithShape="1">
          <a:blip r:embed="rId4"/>
          <a:srcRect l="10567" r="6655"/>
          <a:stretch>
            <a:fillRect/>
          </a:stretch>
        </p:blipFill>
        <p:spPr>
          <a:xfrm>
            <a:off x="5351927" y="5278511"/>
            <a:ext cx="1800000" cy="1288794"/>
          </a:xfrm>
          <a:prstGeom prst="rect">
            <a:avLst/>
          </a:prstGeom>
        </p:spPr>
      </p:pic>
      <p:sp>
        <p:nvSpPr>
          <p:cNvPr id="93" name="椭圆 92"/>
          <p:cNvSpPr/>
          <p:nvPr/>
        </p:nvSpPr>
        <p:spPr>
          <a:xfrm>
            <a:off x="2888831" y="4137444"/>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椭圆 93"/>
          <p:cNvSpPr/>
          <p:nvPr/>
        </p:nvSpPr>
        <p:spPr>
          <a:xfrm>
            <a:off x="4096987" y="3184902"/>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椭圆 94"/>
          <p:cNvSpPr/>
          <p:nvPr/>
        </p:nvSpPr>
        <p:spPr>
          <a:xfrm>
            <a:off x="5549933" y="2605245"/>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1. Background (</a:t>
            </a:r>
            <a:r>
              <a:rPr lang="en-US" altLang="zh-CN" sz="2800" dirty="0" err="1" smtClean="0">
                <a:latin typeface="+mj-lt"/>
                <a:ea typeface="黑体" panose="02010609060101010101" pitchFamily="49" charset="-122"/>
                <a:cs typeface="Times New Roman" panose="02020603050405020304" pitchFamily="18" charset="0"/>
              </a:rPr>
              <a:t>i</a:t>
            </a:r>
            <a:r>
              <a:rPr lang="en-US" altLang="zh-CN" sz="2800" dirty="0" smtClean="0">
                <a:latin typeface="+mj-lt"/>
                <a:ea typeface="黑体" panose="02010609060101010101" pitchFamily="49" charset="-122"/>
                <a:cs typeface="Times New Roman" panose="02020603050405020304" pitchFamily="18" charset="0"/>
              </a:rPr>
              <a:t>)</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pic>
        <p:nvPicPr>
          <p:cNvPr id="18" name="Picture 5" descr="A787"/>
          <p:cNvPicPr>
            <a:picLocks noChangeAspect="1" noChangeArrowheads="1"/>
          </p:cNvPicPr>
          <p:nvPr/>
        </p:nvPicPr>
        <p:blipFill>
          <a:blip r:embed="rId5" cstate="print"/>
          <a:srcRect l="8450" r="9859"/>
          <a:stretch>
            <a:fillRect/>
          </a:stretch>
        </p:blipFill>
        <p:spPr bwMode="auto">
          <a:xfrm rot="20398674">
            <a:off x="3089275" y="1805940"/>
            <a:ext cx="1732915" cy="1260475"/>
          </a:xfrm>
          <a:prstGeom prst="rect">
            <a:avLst/>
          </a:prstGeom>
          <a:ln>
            <a:noFill/>
          </a:ln>
          <a:effectLst>
            <a:outerShdw blurRad="292100" dist="139700" dir="2700000" algn="tl" rotWithShape="0">
              <a:srgbClr val="333333">
                <a:alpha val="65000"/>
              </a:srgbClr>
            </a:outerShdw>
          </a:effectLst>
        </p:spPr>
      </p:pic>
      <p:pic>
        <p:nvPicPr>
          <p:cNvPr id="4098" name="Picture 2" descr="https://ss0.bdstatic.com/70cFvHSh_Q1YnxGkpoWK1HF6hhy/it/u=4254860664,3507424114&amp;fm=26&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666126">
            <a:off x="6862603" y="2409350"/>
            <a:ext cx="1827821" cy="13708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fld>
            <a:endParaRPr lang="en-US" altLang="zh-CN" dirty="0"/>
          </a:p>
        </p:txBody>
      </p:sp>
      <p:sp>
        <p:nvSpPr>
          <p:cNvPr id="5" name="Rectangle 2"/>
          <p:cNvSpPr>
            <a:spLocks noGrp="1" noChangeArrowheads="1"/>
          </p:cNvSpPr>
          <p:nvPr>
            <p:ph type="title"/>
          </p:nvPr>
        </p:nvSpPr>
        <p:spPr>
          <a:xfrm>
            <a:off x="357188" y="476672"/>
            <a:ext cx="5654972" cy="560611"/>
          </a:xfrm>
        </p:spPr>
        <p:txBody>
          <a:bodyPr/>
          <a:lstStyle/>
          <a:p>
            <a:pPr eaLnBrk="1" hangingPunct="1">
              <a:lnSpc>
                <a:spcPct val="130000"/>
              </a:lnSpc>
              <a:defRPr/>
            </a:pPr>
            <a:r>
              <a:rPr lang="en-US" altLang="zh-CN" sz="3000" dirty="0" smtClean="0">
                <a:latin typeface="+mj-lt"/>
                <a:ea typeface="黑体" panose="02010609060101010101" pitchFamily="49" charset="-122"/>
                <a:cs typeface="Times New Roman" panose="02020603050405020304" pitchFamily="18" charset="0"/>
                <a:sym typeface="+mn-ea"/>
              </a:rPr>
              <a:t>1. Background (ii)</a:t>
            </a:r>
            <a:endParaRPr lang="en-US" altLang="zh-CN" sz="3000" dirty="0">
              <a:latin typeface="+mn-lt"/>
              <a:ea typeface="黑体" panose="02010609060101010101" pitchFamily="49" charset="-122"/>
              <a:cs typeface="Times New Roman" panose="02020603050405020304" pitchFamily="18" charset="0"/>
            </a:endParaRPr>
          </a:p>
        </p:txBody>
      </p:sp>
      <p:sp>
        <p:nvSpPr>
          <p:cNvPr id="60" name="TextBox 7"/>
          <p:cNvSpPr txBox="1"/>
          <p:nvPr/>
        </p:nvSpPr>
        <p:spPr>
          <a:xfrm>
            <a:off x="8255" y="1740535"/>
            <a:ext cx="1672590" cy="64516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smtClean="0"/>
              <a:t>ply-discount method </a:t>
            </a:r>
            <a:endParaRPr lang="en-US" sz="1600" b="0" smtClean="0"/>
          </a:p>
        </p:txBody>
      </p:sp>
      <p:sp>
        <p:nvSpPr>
          <p:cNvPr id="61" name="TextBox 17"/>
          <p:cNvSpPr txBox="1"/>
          <p:nvPr/>
        </p:nvSpPr>
        <p:spPr>
          <a:xfrm>
            <a:off x="8255" y="3171825"/>
            <a:ext cx="1672590" cy="9220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a:t>fracture mechanics model</a:t>
            </a:r>
            <a:endParaRPr lang="zh-CN" altLang="en-US" dirty="0"/>
          </a:p>
        </p:txBody>
      </p:sp>
      <p:sp>
        <p:nvSpPr>
          <p:cNvPr id="62" name="TextBox 18"/>
          <p:cNvSpPr txBox="1"/>
          <p:nvPr/>
        </p:nvSpPr>
        <p:spPr>
          <a:xfrm>
            <a:off x="8255" y="5014595"/>
            <a:ext cx="1671955" cy="64516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dirty="0"/>
              <a:t>continuum damage model</a:t>
            </a:r>
            <a:endParaRPr lang="en-US" altLang="zh-CN" dirty="0"/>
          </a:p>
        </p:txBody>
      </p:sp>
      <p:sp>
        <p:nvSpPr>
          <p:cNvPr id="68" name="TextBox 24"/>
          <p:cNvSpPr txBox="1"/>
          <p:nvPr/>
        </p:nvSpPr>
        <p:spPr>
          <a:xfrm>
            <a:off x="2081530" y="1264285"/>
            <a:ext cx="2318385" cy="829945"/>
          </a:xfrm>
          <a:prstGeom prst="rect">
            <a:avLst/>
          </a:prstGeom>
          <a:noFill/>
        </p:spPr>
        <p:txBody>
          <a:bodyPr wrap="square" rtlCol="0">
            <a:spAutoFit/>
          </a:bodyPr>
          <a:lstStyle/>
          <a:p>
            <a:pPr algn="l"/>
            <a:r>
              <a:rPr lang="en-US" sz="1600">
                <a:sym typeface="+mn-ea"/>
              </a:rPr>
              <a:t>David W.Sleight,NASA /TP-1999-209107</a:t>
            </a:r>
            <a:endParaRPr lang="en-US" sz="1600" b="0">
              <a:sym typeface="+mn-ea"/>
            </a:endParaRP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012180" y="1120775"/>
            <a:ext cx="2728595" cy="2051050"/>
          </a:xfrm>
          <a:prstGeom prst="rect">
            <a:avLst/>
          </a:prstGeom>
        </p:spPr>
      </p:pic>
      <p:sp>
        <p:nvSpPr>
          <p:cNvPr id="6" name="左大括号 5"/>
          <p:cNvSpPr/>
          <p:nvPr/>
        </p:nvSpPr>
        <p:spPr>
          <a:xfrm>
            <a:off x="1808480" y="142113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7" name="TextBox 24"/>
          <p:cNvSpPr txBox="1"/>
          <p:nvPr/>
        </p:nvSpPr>
        <p:spPr>
          <a:xfrm>
            <a:off x="2036445" y="2202815"/>
            <a:ext cx="2318385" cy="583565"/>
          </a:xfrm>
          <a:prstGeom prst="rect">
            <a:avLst/>
          </a:prstGeom>
          <a:noFill/>
        </p:spPr>
        <p:txBody>
          <a:bodyPr wrap="square" rtlCol="0">
            <a:spAutoFit/>
          </a:bodyPr>
          <a:lstStyle/>
          <a:p>
            <a:pPr algn="l"/>
            <a:r>
              <a:rPr lang="en-US" sz="1600" b="0">
                <a:sym typeface="+mn-ea"/>
              </a:rPr>
              <a:t>Wang Danyong,2005</a:t>
            </a:r>
            <a:endParaRPr lang="en-US" sz="1600" b="0">
              <a:sym typeface="+mn-ea"/>
            </a:endParaRP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2081530" y="3822065"/>
            <a:ext cx="2540000" cy="337185"/>
          </a:xfrm>
          <a:prstGeom prst="rect">
            <a:avLst/>
          </a:prstGeom>
          <a:noFill/>
        </p:spPr>
        <p:txBody>
          <a:bodyPr wrap="square" rtlCol="0" anchor="t">
            <a:spAutoFit/>
          </a:bodyPr>
          <a:lstStyle/>
          <a:p>
            <a:r>
              <a:rPr lang="zh-CN" altLang="en-US" sz="1600"/>
              <a:t>P.P. Camanho</a:t>
            </a:r>
            <a:r>
              <a:rPr lang="en-US" altLang="zh-CN" sz="1600"/>
              <a:t>,2012</a:t>
            </a:r>
            <a:endParaRPr lang="en-US" altLang="zh-CN" sz="1600"/>
          </a:p>
        </p:txBody>
      </p:sp>
      <p:sp>
        <p:nvSpPr>
          <p:cNvPr id="10" name="文本框 9"/>
          <p:cNvSpPr txBox="1"/>
          <p:nvPr/>
        </p:nvSpPr>
        <p:spPr>
          <a:xfrm>
            <a:off x="2081530" y="2931160"/>
            <a:ext cx="2540000" cy="583565"/>
          </a:xfrm>
          <a:prstGeom prst="rect">
            <a:avLst/>
          </a:prstGeom>
          <a:noFill/>
        </p:spPr>
        <p:txBody>
          <a:bodyPr wrap="square" rtlCol="0" anchor="t">
            <a:spAutoFit/>
          </a:bodyPr>
          <a:lstStyle/>
          <a:p>
            <a:r>
              <a:rPr lang="zh-CN" altLang="en-US" sz="1600"/>
              <a:t>Whitney JM, Nuismer RJ.</a:t>
            </a:r>
            <a:r>
              <a:rPr lang="en-US" altLang="zh-CN" sz="1600"/>
              <a:t>1974</a:t>
            </a:r>
            <a:endParaRPr lang="en-US" altLang="zh-CN" sz="1600"/>
          </a:p>
        </p:txBody>
      </p:sp>
      <p:sp>
        <p:nvSpPr>
          <p:cNvPr id="11" name="文本框 10"/>
          <p:cNvSpPr txBox="1"/>
          <p:nvPr/>
        </p:nvSpPr>
        <p:spPr>
          <a:xfrm>
            <a:off x="2026920" y="4880610"/>
            <a:ext cx="2273300" cy="337185"/>
          </a:xfrm>
          <a:prstGeom prst="rect">
            <a:avLst/>
          </a:prstGeom>
          <a:noFill/>
        </p:spPr>
        <p:txBody>
          <a:bodyPr wrap="none" rtlCol="0" anchor="t">
            <a:spAutoFit/>
          </a:bodyPr>
          <a:lstStyle/>
          <a:p>
            <a:pPr algn="l"/>
            <a:r>
              <a:rPr lang="en-US" altLang="zh-CN" sz="1600" dirty="0" err="1">
                <a:cs typeface="Times New Roman" panose="02020603050405020304" pitchFamily="18" charset="0"/>
                <a:sym typeface="+mn-ea"/>
              </a:rPr>
              <a:t>Ireneusz</a:t>
            </a:r>
            <a:r>
              <a:rPr lang="en-US" altLang="zh-CN" sz="1600" dirty="0">
                <a:cs typeface="Times New Roman" panose="02020603050405020304" pitchFamily="18" charset="0"/>
                <a:sym typeface="+mn-ea"/>
              </a:rPr>
              <a:t> </a:t>
            </a:r>
            <a:r>
              <a:rPr lang="en-US" altLang="zh-CN" sz="1600" dirty="0" smtClean="0">
                <a:cs typeface="Times New Roman" panose="02020603050405020304" pitchFamily="18" charset="0"/>
                <a:sym typeface="+mn-ea"/>
              </a:rPr>
              <a:t>Lapczyk,2007</a:t>
            </a:r>
            <a:endParaRPr lang="en-US" altLang="zh-CN" sz="1600" dirty="0" smtClean="0">
              <a:cs typeface="Times New Roman" panose="02020603050405020304" pitchFamily="18" charset="0"/>
              <a:sym typeface="+mn-ea"/>
            </a:endParaRPr>
          </a:p>
        </p:txBody>
      </p:sp>
      <p:sp>
        <p:nvSpPr>
          <p:cNvPr id="13" name="文本框 12"/>
          <p:cNvSpPr txBox="1"/>
          <p:nvPr/>
        </p:nvSpPr>
        <p:spPr>
          <a:xfrm>
            <a:off x="2081530" y="5659755"/>
            <a:ext cx="2540000" cy="337185"/>
          </a:xfrm>
          <a:prstGeom prst="rect">
            <a:avLst/>
          </a:prstGeom>
          <a:noFill/>
        </p:spPr>
        <p:txBody>
          <a:bodyPr wrap="square" rtlCol="0" anchor="t">
            <a:spAutoFit/>
          </a:bodyPr>
          <a:lstStyle/>
          <a:p>
            <a:r>
              <a:rPr lang="zh-CN" altLang="en-US" sz="1600"/>
              <a:t>P. Maim</a:t>
            </a:r>
            <a:r>
              <a:rPr lang="en-US" altLang="zh-CN" sz="1600"/>
              <a:t>i,2007</a:t>
            </a:r>
            <a:endParaRPr lang="en-US" altLang="zh-CN" sz="1600"/>
          </a:p>
        </p:txBody>
      </p:sp>
      <p:sp>
        <p:nvSpPr>
          <p:cNvPr id="14" name="左大括号 13"/>
          <p:cNvSpPr/>
          <p:nvPr/>
        </p:nvSpPr>
        <p:spPr>
          <a:xfrm>
            <a:off x="1818005" y="307594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15" name="左大括号 14"/>
          <p:cNvSpPr/>
          <p:nvPr/>
        </p:nvSpPr>
        <p:spPr>
          <a:xfrm>
            <a:off x="1808480" y="488061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9" name="图片 38"/>
          <p:cNvPicPr>
            <a:picLocks noChangeAspect="1"/>
          </p:cNvPicPr>
          <p:nvPr/>
        </p:nvPicPr>
        <p:blipFill rotWithShape="1">
          <a:blip r:embed="rId2"/>
          <a:srcRect l="2425" t="3106" r="3912" b="8790"/>
          <a:stretch>
            <a:fillRect/>
          </a:stretch>
        </p:blipFill>
        <p:spPr>
          <a:xfrm>
            <a:off x="7010510" y="5279509"/>
            <a:ext cx="2249644" cy="1106968"/>
          </a:xfrm>
          <a:prstGeom prst="rect">
            <a:avLst/>
          </a:prstGeom>
        </p:spPr>
      </p:pic>
      <p:pic>
        <p:nvPicPr>
          <p:cNvPr id="17" name="图片 16"/>
          <p:cNvPicPr>
            <a:picLocks noChangeAspect="1"/>
          </p:cNvPicPr>
          <p:nvPr/>
        </p:nvPicPr>
        <p:blipFill>
          <a:blip r:embed="rId3"/>
          <a:stretch>
            <a:fillRect/>
          </a:stretch>
        </p:blipFill>
        <p:spPr>
          <a:xfrm>
            <a:off x="4300220" y="5123180"/>
            <a:ext cx="2666365" cy="1419225"/>
          </a:xfrm>
          <a:prstGeom prst="rect">
            <a:avLst/>
          </a:prstGeom>
        </p:spPr>
      </p:pic>
      <p:pic>
        <p:nvPicPr>
          <p:cNvPr id="18" name="图片 17"/>
          <p:cNvPicPr>
            <a:picLocks noChangeAspect="1"/>
          </p:cNvPicPr>
          <p:nvPr/>
        </p:nvPicPr>
        <p:blipFill>
          <a:blip r:embed="rId4"/>
          <a:stretch>
            <a:fillRect/>
          </a:stretch>
        </p:blipFill>
        <p:spPr>
          <a:xfrm>
            <a:off x="4504055" y="1525270"/>
            <a:ext cx="1219200" cy="1247775"/>
          </a:xfrm>
          <a:prstGeom prst="rect">
            <a:avLst/>
          </a:prstGeom>
        </p:spPr>
      </p:pic>
      <p:pic>
        <p:nvPicPr>
          <p:cNvPr id="31" name="图片 30"/>
          <p:cNvPicPr>
            <a:picLocks noChangeAspect="1"/>
          </p:cNvPicPr>
          <p:nvPr/>
        </p:nvPicPr>
        <p:blipFill rotWithShape="1">
          <a:blip r:embed="rId5"/>
          <a:srcRect l="10284" t="8802" r="8194" b="4682"/>
          <a:stretch>
            <a:fillRect/>
          </a:stretch>
        </p:blipFill>
        <p:spPr>
          <a:xfrm>
            <a:off x="6281990" y="3822163"/>
            <a:ext cx="2188915" cy="951036"/>
          </a:xfrm>
          <a:prstGeom prst="rect">
            <a:avLst/>
          </a:prstGeom>
        </p:spPr>
      </p:pic>
      <p:pic>
        <p:nvPicPr>
          <p:cNvPr id="42" name="图片 41"/>
          <p:cNvPicPr>
            <a:picLocks noChangeAspect="1"/>
          </p:cNvPicPr>
          <p:nvPr/>
        </p:nvPicPr>
        <p:blipFill rotWithShape="1">
          <a:blip r:embed="rId6"/>
          <a:srcRect l="3462" t="11791" r="6564" b="9062"/>
          <a:stretch>
            <a:fillRect/>
          </a:stretch>
        </p:blipFill>
        <p:spPr>
          <a:xfrm>
            <a:off x="6252053" y="3171784"/>
            <a:ext cx="2248647" cy="749549"/>
          </a:xfrm>
          <a:prstGeom prst="rect">
            <a:avLst/>
          </a:prstGeom>
        </p:spPr>
      </p:pic>
      <p:pic>
        <p:nvPicPr>
          <p:cNvPr id="43" name="图片 42"/>
          <p:cNvPicPr>
            <a:picLocks noChangeAspect="1"/>
          </p:cNvPicPr>
          <p:nvPr/>
        </p:nvPicPr>
        <p:blipFill rotWithShape="1">
          <a:blip r:embed="rId7"/>
          <a:srcRect l="6272" t="2591" r="9189" b="3872"/>
          <a:stretch>
            <a:fillRect/>
          </a:stretch>
        </p:blipFill>
        <p:spPr>
          <a:xfrm>
            <a:off x="4408399" y="3333127"/>
            <a:ext cx="1844247" cy="1547471"/>
          </a:xfrm>
          <a:prstGeom prst="rect">
            <a:avLst/>
          </a:prstGeom>
        </p:spPr>
      </p:pic>
      <p:cxnSp>
        <p:nvCxnSpPr>
          <p:cNvPr id="50" name="Straight Connector 3"/>
          <p:cNvCxnSpPr>
            <a:cxnSpLocks noChangeShapeType="1"/>
          </p:cNvCxnSpPr>
          <p:nvPr/>
        </p:nvCxnSpPr>
        <p:spPr bwMode="auto">
          <a:xfrm flipV="1">
            <a:off x="4283710" y="1196975"/>
            <a:ext cx="0" cy="5472430"/>
          </a:xfrm>
          <a:prstGeom prst="line">
            <a:avLst/>
          </a:prstGeom>
          <a:noFill/>
          <a:ln w="9525" algn="ctr">
            <a:solidFill>
              <a:srgbClr val="0000FF"/>
            </a:solidFill>
            <a:prstDash val="dashDot"/>
            <a:rou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2. Failure Simulation (</a:t>
            </a:r>
            <a:r>
              <a:rPr lang="en-US" altLang="zh-CN" sz="2800" dirty="0" err="1" smtClean="0">
                <a:latin typeface="+mj-lt"/>
                <a:ea typeface="黑体" panose="02010609060101010101" pitchFamily="49" charset="-122"/>
                <a:cs typeface="Times New Roman" panose="02020603050405020304" pitchFamily="18" charset="0"/>
              </a:rPr>
              <a:t>i</a:t>
            </a:r>
            <a:r>
              <a:rPr lang="en-US" altLang="zh-CN" sz="2800" dirty="0" smtClean="0">
                <a:latin typeface="+mj-lt"/>
                <a:ea typeface="黑体" panose="02010609060101010101" pitchFamily="49" charset="-122"/>
                <a:cs typeface="Times New Roman" panose="02020603050405020304" pitchFamily="18" charset="0"/>
              </a:rPr>
              <a:t>)</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1528.7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180.5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237454" y="1419134"/>
            <a:ext cx="4622578" cy="2873962"/>
          </a:xfrm>
          <a:prstGeom prst="rect">
            <a:avLst/>
          </a:prstGeom>
        </p:spPr>
      </p:pic>
      <p:sp>
        <p:nvSpPr>
          <p:cNvPr id="17" name="矩形 16"/>
          <p:cNvSpPr/>
          <p:nvPr/>
        </p:nvSpPr>
        <p:spPr>
          <a:xfrm>
            <a:off x="198505" y="1098718"/>
            <a:ext cx="1915909" cy="458074"/>
          </a:xfrm>
          <a:prstGeom prst="rect">
            <a:avLst/>
          </a:prstGeom>
        </p:spPr>
        <p:txBody>
          <a:bodyPr wrap="none">
            <a:spAutoFit/>
          </a:bodyPr>
          <a:lstStyle/>
          <a:p>
            <a:pPr>
              <a:lnSpc>
                <a:spcPct val="150000"/>
              </a:lnSpc>
            </a:pPr>
            <a:r>
              <a:rPr lang="en-US" altLang="zh-CN" dirty="0" smtClean="0">
                <a:latin typeface="Times New Roman" panose="02020603050405020304" pitchFamily="18" charset="0"/>
                <a:cs typeface="Times New Roman" panose="02020603050405020304" pitchFamily="18" charset="0"/>
              </a:rPr>
              <a:t>Simulation Model </a:t>
            </a:r>
            <a:endParaRPr lang="en-US" altLang="zh-CN" dirty="0">
              <a:latin typeface="Times New Roman" panose="02020603050405020304" pitchFamily="18" charset="0"/>
              <a:cs typeface="Times New Roman" panose="02020603050405020304" pitchFamily="18" charset="0"/>
            </a:endParaRP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nvSpPr>
        <p:spPr bwMode="auto">
          <a:xfrm>
            <a:off x="3707904" y="1627535"/>
            <a:ext cx="5400600" cy="3024336"/>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2. </a:t>
            </a:r>
            <a:r>
              <a:rPr lang="en-US" altLang="zh-CN" sz="2800" dirty="0">
                <a:latin typeface="+mj-lt"/>
                <a:ea typeface="黑体" panose="02010609060101010101" pitchFamily="49" charset="-122"/>
                <a:cs typeface="Times New Roman" panose="02020603050405020304" pitchFamily="18" charset="0"/>
              </a:rPr>
              <a:t>Failure </a:t>
            </a:r>
            <a:r>
              <a:rPr lang="en-US" altLang="zh-CN" sz="2800" dirty="0" smtClean="0">
                <a:latin typeface="+mj-lt"/>
                <a:ea typeface="黑体" panose="02010609060101010101" pitchFamily="49" charset="-122"/>
                <a:cs typeface="Times New Roman" panose="02020603050405020304" pitchFamily="18" charset="0"/>
              </a:rPr>
              <a:t>Simulation (ii)</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2" name="文本框 41"/>
          <p:cNvSpPr txBox="1"/>
          <p:nvPr/>
        </p:nvSpPr>
        <p:spPr>
          <a:xfrm>
            <a:off x="3737102" y="1724244"/>
            <a:ext cx="2591435" cy="368300"/>
          </a:xfrm>
          <a:prstGeom prst="rect">
            <a:avLst/>
          </a:prstGeom>
          <a:noFill/>
        </p:spPr>
        <p:txBody>
          <a:bodyPr wrap="none" rtlCol="0" anchor="t">
            <a:spAutoFit/>
          </a:bodyPr>
          <a:lstStyle/>
          <a:p>
            <a:r>
              <a:rPr lang="en-US" altLang="zh-CN" dirty="0">
                <a:latin typeface="Times New Roman" panose="02020603050405020304" pitchFamily="18" charset="0"/>
                <a:cs typeface="Times New Roman" panose="02020603050405020304" pitchFamily="18" charset="0"/>
                <a:sym typeface="+mn-ea"/>
              </a:rPr>
              <a:t>Stiffness reduction model:</a:t>
            </a:r>
            <a:endParaRPr lang="zh-CN" altLang="en-US" dirty="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52082" y="2190285"/>
            <a:ext cx="5337197" cy="1957530"/>
          </a:xfrm>
          <a:prstGeom prst="rect">
            <a:avLst/>
          </a:prstGeom>
        </p:spPr>
      </p:pic>
      <p:sp>
        <p:nvSpPr>
          <p:cNvPr id="17" name="圆角矩形 16"/>
          <p:cNvSpPr/>
          <p:nvPr/>
        </p:nvSpPr>
        <p:spPr bwMode="auto">
          <a:xfrm>
            <a:off x="35496" y="162753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35496" y="1701771"/>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19" name="图片 18"/>
          <p:cNvPicPr>
            <a:picLocks noChangeAspect="1"/>
          </p:cNvPicPr>
          <p:nvPr/>
        </p:nvPicPr>
        <p:blipFill>
          <a:blip r:embed="rId2"/>
          <a:stretch>
            <a:fillRect/>
          </a:stretch>
        </p:blipFill>
        <p:spPr>
          <a:xfrm>
            <a:off x="141135" y="2093576"/>
            <a:ext cx="3474506" cy="3206367"/>
          </a:xfrm>
          <a:prstGeom prst="rect">
            <a:avLst/>
          </a:prstGeom>
        </p:spPr>
      </p:pic>
      <p:sp>
        <p:nvSpPr>
          <p:cNvPr id="21" name="文本框 20"/>
          <p:cNvSpPr txBox="1"/>
          <p:nvPr/>
        </p:nvSpPr>
        <p:spPr>
          <a:xfrm>
            <a:off x="26671" y="6485274"/>
            <a:ext cx="7209625" cy="400110"/>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sp>
        <p:nvSpPr>
          <p:cNvPr id="4" name="矩形 3"/>
          <p:cNvSpPr/>
          <p:nvPr/>
        </p:nvSpPr>
        <p:spPr>
          <a:xfrm>
            <a:off x="198755" y="1098550"/>
            <a:ext cx="4888230" cy="506730"/>
          </a:xfrm>
          <a:prstGeom prst="rect">
            <a:avLst/>
          </a:prstGeom>
        </p:spPr>
        <p:txBody>
          <a:bodyPr wrap="square">
            <a:spAutoFit/>
          </a:bodyPr>
          <a:lstStyle/>
          <a:p>
            <a:pPr>
              <a:lnSpc>
                <a:spcPct val="150000"/>
              </a:lnSpc>
            </a:pPr>
            <a:r>
              <a:rPr lang="en-US" altLang="zh-CN" dirty="0" smtClean="0">
                <a:latin typeface="Times New Roman" panose="02020603050405020304" pitchFamily="18" charset="0"/>
                <a:cs typeface="Times New Roman" panose="02020603050405020304" pitchFamily="18" charset="0"/>
              </a:rPr>
              <a:t>Failure Model 1: ply-discount method</a:t>
            </a:r>
            <a:r>
              <a:rPr lang="en-US" altLang="zh-CN" dirty="0" smtClean="0">
                <a:latin typeface="Times New Roman" panose="02020603050405020304" pitchFamily="18" charset="0"/>
                <a:cs typeface="Times New Roman" panose="02020603050405020304" pitchFamily="18" charset="0"/>
                <a:sym typeface="+mn-ea"/>
              </a:rPr>
              <a:t> </a:t>
            </a:r>
            <a:endParaRPr lang="en-US" altLang="zh-CN" dirty="0">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nvSpPr>
        <p:spPr bwMode="auto">
          <a:xfrm>
            <a:off x="3910974" y="155578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圆角矩形 31"/>
          <p:cNvSpPr/>
          <p:nvPr/>
        </p:nvSpPr>
        <p:spPr bwMode="auto">
          <a:xfrm>
            <a:off x="251520" y="155578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2. </a:t>
            </a:r>
            <a:r>
              <a:rPr lang="en-US" altLang="zh-CN" sz="2800" dirty="0">
                <a:latin typeface="+mj-lt"/>
                <a:ea typeface="黑体" panose="02010609060101010101" pitchFamily="49" charset="-122"/>
                <a:cs typeface="Times New Roman" panose="02020603050405020304" pitchFamily="18" charset="0"/>
              </a:rPr>
              <a:t>Failure </a:t>
            </a:r>
            <a:r>
              <a:rPr lang="en-US" altLang="zh-CN" sz="2800" dirty="0" smtClean="0">
                <a:latin typeface="+mj-lt"/>
                <a:ea typeface="黑体" panose="02010609060101010101" pitchFamily="49" charset="-122"/>
                <a:cs typeface="Times New Roman" panose="02020603050405020304" pitchFamily="18" charset="0"/>
              </a:rPr>
              <a:t>Simulation (iii)</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13" name="矩形 1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33" name="图片 32"/>
          <p:cNvPicPr>
            <a:picLocks noChangeAspect="1"/>
          </p:cNvPicPr>
          <p:nvPr/>
        </p:nvPicPr>
        <p:blipFill>
          <a:blip r:embed="rId1"/>
          <a:stretch>
            <a:fillRect/>
          </a:stretch>
        </p:blipFill>
        <p:spPr>
          <a:xfrm>
            <a:off x="357159" y="2021821"/>
            <a:ext cx="3474506" cy="3206367"/>
          </a:xfrm>
          <a:prstGeom prst="rect">
            <a:avLst/>
          </a:prstGeom>
        </p:spPr>
      </p:pic>
      <p:pic>
        <p:nvPicPr>
          <p:cNvPr id="34" name="图片 11"/>
          <p:cNvPicPr>
            <a:picLocks noChangeAspect="1"/>
          </p:cNvPicPr>
          <p:nvPr/>
        </p:nvPicPr>
        <p:blipFill>
          <a:blip r:embed="rId2"/>
          <a:stretch>
            <a:fillRect/>
          </a:stretch>
        </p:blipFill>
        <p:spPr>
          <a:xfrm>
            <a:off x="5177155" y="4704715"/>
            <a:ext cx="2700655" cy="1579880"/>
          </a:xfrm>
          <a:prstGeom prst="rect">
            <a:avLst/>
          </a:prstGeom>
          <a:noFill/>
          <a:ln w="9525">
            <a:noFill/>
          </a:ln>
        </p:spPr>
      </p:pic>
      <p:sp>
        <p:nvSpPr>
          <p:cNvPr id="35" name="文本框 34"/>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3"/>
          <a:stretch>
            <a:fillRect/>
          </a:stretch>
        </p:blipFill>
        <p:spPr>
          <a:xfrm>
            <a:off x="4649534" y="3606443"/>
            <a:ext cx="1696720" cy="878205"/>
          </a:xfrm>
          <a:prstGeom prst="rect">
            <a:avLst/>
          </a:prstGeom>
        </p:spPr>
      </p:pic>
      <p:pic>
        <p:nvPicPr>
          <p:cNvPr id="38" name="图片 37"/>
          <p:cNvPicPr>
            <a:picLocks noChangeAspect="1"/>
          </p:cNvPicPr>
          <p:nvPr/>
        </p:nvPicPr>
        <p:blipFill>
          <a:blip r:embed="rId4"/>
          <a:stretch>
            <a:fillRect/>
          </a:stretch>
        </p:blipFill>
        <p:spPr>
          <a:xfrm>
            <a:off x="6655276" y="3570372"/>
            <a:ext cx="930275" cy="494665"/>
          </a:xfrm>
          <a:prstGeom prst="rect">
            <a:avLst/>
          </a:prstGeom>
        </p:spPr>
      </p:pic>
      <p:pic>
        <p:nvPicPr>
          <p:cNvPr id="39" name="图片 38"/>
          <p:cNvPicPr>
            <a:picLocks noChangeAspect="1"/>
          </p:cNvPicPr>
          <p:nvPr/>
        </p:nvPicPr>
        <p:blipFill>
          <a:blip r:embed="rId5"/>
          <a:stretch>
            <a:fillRect/>
          </a:stretch>
        </p:blipFill>
        <p:spPr>
          <a:xfrm>
            <a:off x="6583522" y="4136903"/>
            <a:ext cx="1062152" cy="567817"/>
          </a:xfrm>
          <a:prstGeom prst="rect">
            <a:avLst/>
          </a:prstGeom>
        </p:spPr>
      </p:pic>
      <p:sp>
        <p:nvSpPr>
          <p:cNvPr id="42" name="文本框 41"/>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15" name="文本框 14"/>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sp>
        <p:nvSpPr>
          <p:cNvPr id="4" name="矩形 3"/>
          <p:cNvSpPr/>
          <p:nvPr/>
        </p:nvSpPr>
        <p:spPr>
          <a:xfrm>
            <a:off x="198755" y="1098550"/>
            <a:ext cx="4888230" cy="506730"/>
          </a:xfrm>
          <a:prstGeom prst="rect">
            <a:avLst/>
          </a:prstGeom>
        </p:spPr>
        <p:txBody>
          <a:bodyPr wrap="square">
            <a:spAutoFit/>
          </a:bodyPr>
          <a:lstStyle/>
          <a:p>
            <a:pPr>
              <a:lnSpc>
                <a:spcPct val="150000"/>
              </a:lnSpc>
            </a:pPr>
            <a:r>
              <a:rPr lang="en-US" altLang="zh-CN" dirty="0" smtClean="0">
                <a:latin typeface="Times New Roman" panose="02020603050405020304" pitchFamily="18" charset="0"/>
                <a:cs typeface="Times New Roman" panose="02020603050405020304" pitchFamily="18" charset="0"/>
              </a:rPr>
              <a:t>Failure Model 2: </a:t>
            </a:r>
            <a:r>
              <a:rPr lang="en-US" altLang="zh-CN" dirty="0" smtClean="0">
                <a:latin typeface="Times New Roman" panose="02020603050405020304" pitchFamily="18" charset="0"/>
                <a:cs typeface="Times New Roman" panose="02020603050405020304" pitchFamily="18" charset="0"/>
                <a:sym typeface="+mn-ea"/>
              </a:rPr>
              <a:t>Continuum Damage Model</a:t>
            </a:r>
            <a:r>
              <a:rPr lang="en-US" altLang="zh-CN" dirty="0" smtClean="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6"/>
          <a:stretch>
            <a:fillRect/>
          </a:stretch>
        </p:blipFill>
        <p:spPr>
          <a:xfrm>
            <a:off x="3992245" y="2234565"/>
            <a:ext cx="5074285" cy="74104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2. </a:t>
            </a:r>
            <a:r>
              <a:rPr lang="en-US" altLang="zh-CN" sz="2800" dirty="0">
                <a:latin typeface="+mj-lt"/>
                <a:ea typeface="黑体" panose="02010609060101010101" pitchFamily="49" charset="-122"/>
                <a:cs typeface="Times New Roman" panose="02020603050405020304" pitchFamily="18" charset="0"/>
              </a:rPr>
              <a:t>Failure </a:t>
            </a:r>
            <a:r>
              <a:rPr lang="en-US" altLang="zh-CN" sz="2800" dirty="0" smtClean="0">
                <a:latin typeface="+mj-lt"/>
                <a:ea typeface="黑体" panose="02010609060101010101" pitchFamily="49" charset="-122"/>
                <a:cs typeface="Times New Roman" panose="02020603050405020304" pitchFamily="18" charset="0"/>
              </a:rPr>
              <a:t>Simulation (iv)</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25" name="矩形 24"/>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6" name="对象 25">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2139" name="" r:id="rId1" imgW="1905000" imgH="457200" progId="Equation.KSEE3">
                  <p:embed/>
                </p:oleObj>
              </mc:Choice>
              <mc:Fallback>
                <p:oleObj name="" r:id="rId1" imgW="1905000" imgH="457200" progId="Equation.KSEE3">
                  <p:embed/>
                  <p:pic>
                    <p:nvPicPr>
                      <p:cNvPr id="0" name="图片 1024"/>
                      <p:cNvPicPr/>
                      <p:nvPr/>
                    </p:nvPicPr>
                    <p:blipFill>
                      <a:blip r:embed="rId2"/>
                      <a:stretch>
                        <a:fillRect/>
                      </a:stretch>
                    </p:blipFill>
                    <p:spPr>
                      <a:xfrm>
                        <a:off x="5099050" y="2383790"/>
                        <a:ext cx="2624455" cy="629920"/>
                      </a:xfrm>
                      <a:prstGeom prst="rect">
                        <a:avLst/>
                      </a:prstGeom>
                    </p:spPr>
                  </p:pic>
                </p:oleObj>
              </mc:Fallback>
            </mc:AlternateContent>
          </a:graphicData>
        </a:graphic>
      </p:graphicFrame>
      <p:graphicFrame>
        <p:nvGraphicFramePr>
          <p:cNvPr id="34" name="对象 3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2140" name="" r:id="rId3" imgW="2908300" imgH="939800" progId="Equation.KSEE3">
                  <p:embed/>
                </p:oleObj>
              </mc:Choice>
              <mc:Fallback>
                <p:oleObj name="" r:id="rId3" imgW="2908300" imgH="939800" progId="Equation.KSEE3">
                  <p:embed/>
                  <p:pic>
                    <p:nvPicPr>
                      <p:cNvPr id="0" name="图片 1024"/>
                      <p:cNvPicPr/>
                      <p:nvPr/>
                    </p:nvPicPr>
                    <p:blipFill>
                      <a:blip r:embed="rId4"/>
                      <a:stretch>
                        <a:fillRect/>
                      </a:stretch>
                    </p:blipFill>
                    <p:spPr>
                      <a:xfrm>
                        <a:off x="5088890" y="3218180"/>
                        <a:ext cx="3808095" cy="1231265"/>
                      </a:xfrm>
                      <a:prstGeom prst="rect">
                        <a:avLst/>
                      </a:prstGeom>
                    </p:spPr>
                  </p:pic>
                </p:oleObj>
              </mc:Fallback>
            </mc:AlternateContent>
          </a:graphicData>
        </a:graphic>
      </p:graphicFrame>
      <p:sp>
        <p:nvSpPr>
          <p:cNvPr id="36" name="文本框 35"/>
          <p:cNvSpPr txBox="1"/>
          <p:nvPr/>
        </p:nvSpPr>
        <p:spPr>
          <a:xfrm>
            <a:off x="5099050" y="1767205"/>
            <a:ext cx="2082800" cy="368300"/>
          </a:xfrm>
          <a:prstGeom prst="rect">
            <a:avLst/>
          </a:prstGeom>
          <a:noFill/>
        </p:spPr>
        <p:txBody>
          <a:bodyPr wrap="square" rtlCol="0">
            <a:spAutoFit/>
          </a:bodyPr>
          <a:lstStyle/>
          <a:p>
            <a:r>
              <a:rPr lang="en-US" altLang="zh-CN"/>
              <a:t>damage variables:</a:t>
            </a:r>
            <a:endParaRPr lang="en-US" altLang="zh-CN"/>
          </a:p>
        </p:txBody>
      </p:sp>
      <p:graphicFrame>
        <p:nvGraphicFramePr>
          <p:cNvPr id="37" name="对象 36">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2141" name="" r:id="rId5" imgW="2311400" imgH="889000" progId="Equation.KSEE3">
                  <p:embed/>
                </p:oleObj>
              </mc:Choice>
              <mc:Fallback>
                <p:oleObj name="" r:id="rId5" imgW="2311400" imgH="889000" progId="Equation.KSEE3">
                  <p:embed/>
                  <p:pic>
                    <p:nvPicPr>
                      <p:cNvPr id="0" name="图片 2048"/>
                      <p:cNvPicPr/>
                      <p:nvPr/>
                    </p:nvPicPr>
                    <p:blipFill>
                      <a:blip r:embed="rId6"/>
                      <a:stretch>
                        <a:fillRect/>
                      </a:stretch>
                    </p:blipFill>
                    <p:spPr>
                      <a:xfrm>
                        <a:off x="5585460" y="5523865"/>
                        <a:ext cx="2976245" cy="1144905"/>
                      </a:xfrm>
                      <a:prstGeom prst="rect">
                        <a:avLst/>
                      </a:prstGeom>
                    </p:spPr>
                  </p:pic>
                </p:oleObj>
              </mc:Fallback>
            </mc:AlternateContent>
          </a:graphicData>
        </a:graphic>
      </p:graphicFrame>
      <p:sp>
        <p:nvSpPr>
          <p:cNvPr id="38" name="矩形 3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7"/>
          <a:stretch>
            <a:fillRect/>
          </a:stretch>
        </p:blipFill>
        <p:spPr>
          <a:xfrm>
            <a:off x="110490" y="5033010"/>
            <a:ext cx="4537075" cy="1567815"/>
          </a:xfrm>
          <a:prstGeom prst="rect">
            <a:avLst/>
          </a:prstGeom>
        </p:spPr>
      </p:pic>
      <p:pic>
        <p:nvPicPr>
          <p:cNvPr id="43" name="图片 42"/>
          <p:cNvPicPr>
            <a:picLocks noChangeAspect="1"/>
          </p:cNvPicPr>
          <p:nvPr/>
        </p:nvPicPr>
        <p:blipFill>
          <a:blip r:embed="rId8"/>
          <a:stretch>
            <a:fillRect/>
          </a:stretch>
        </p:blipFill>
        <p:spPr>
          <a:xfrm>
            <a:off x="495935" y="1704975"/>
            <a:ext cx="1894840" cy="1082040"/>
          </a:xfrm>
          <a:prstGeom prst="rect">
            <a:avLst/>
          </a:prstGeom>
        </p:spPr>
      </p:pic>
      <p:pic>
        <p:nvPicPr>
          <p:cNvPr id="44" name="图片 43"/>
          <p:cNvPicPr>
            <a:picLocks noChangeAspect="1"/>
          </p:cNvPicPr>
          <p:nvPr/>
        </p:nvPicPr>
        <p:blipFill>
          <a:blip r:embed="rId9"/>
          <a:stretch>
            <a:fillRect/>
          </a:stretch>
        </p:blipFill>
        <p:spPr>
          <a:xfrm>
            <a:off x="2842895" y="1636395"/>
            <a:ext cx="1159510" cy="694055"/>
          </a:xfrm>
          <a:prstGeom prst="rect">
            <a:avLst/>
          </a:prstGeom>
        </p:spPr>
      </p:pic>
      <p:pic>
        <p:nvPicPr>
          <p:cNvPr id="45" name="图片 44"/>
          <p:cNvPicPr>
            <a:picLocks noChangeAspect="1"/>
          </p:cNvPicPr>
          <p:nvPr/>
        </p:nvPicPr>
        <p:blipFill>
          <a:blip r:embed="rId10"/>
          <a:stretch>
            <a:fillRect/>
          </a:stretch>
        </p:blipFill>
        <p:spPr>
          <a:xfrm>
            <a:off x="2782570" y="2330450"/>
            <a:ext cx="1280160" cy="688340"/>
          </a:xfrm>
          <a:prstGeom prst="rect">
            <a:avLst/>
          </a:prstGeom>
        </p:spPr>
      </p:pic>
      <p:pic>
        <p:nvPicPr>
          <p:cNvPr id="46" name="图片 45"/>
          <p:cNvPicPr>
            <a:picLocks noChangeAspect="1"/>
          </p:cNvPicPr>
          <p:nvPr/>
        </p:nvPicPr>
        <p:blipFill>
          <a:blip r:embed="rId11"/>
          <a:stretch>
            <a:fillRect/>
          </a:stretch>
        </p:blipFill>
        <p:spPr>
          <a:xfrm>
            <a:off x="423545" y="3254375"/>
            <a:ext cx="3987800" cy="153098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778510" y="4090035"/>
            <a:ext cx="343535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2. </a:t>
            </a:r>
            <a:r>
              <a:rPr lang="en-US" altLang="zh-CN" sz="2800" dirty="0">
                <a:latin typeface="+mj-lt"/>
                <a:ea typeface="黑体" panose="02010609060101010101" pitchFamily="49" charset="-122"/>
                <a:cs typeface="Times New Roman" panose="02020603050405020304" pitchFamily="18" charset="0"/>
              </a:rPr>
              <a:t>Failure </a:t>
            </a:r>
            <a:r>
              <a:rPr lang="en-US" altLang="zh-CN" sz="2800" dirty="0" smtClean="0">
                <a:latin typeface="+mj-lt"/>
                <a:ea typeface="黑体" panose="02010609060101010101" pitchFamily="49" charset="-122"/>
                <a:cs typeface="Times New Roman" panose="02020603050405020304" pitchFamily="18" charset="0"/>
              </a:rPr>
              <a:t>Simulation (v)</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b="1" dirty="0" smtClean="0">
                <a:sym typeface="+mn-ea"/>
              </a:rPr>
              <a:t>abaqus UMAT </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4" name="矩形 3"/>
          <p:cNvSpPr/>
          <p:nvPr/>
        </p:nvSpPr>
        <p:spPr>
          <a:xfrm>
            <a:off x="1004570" y="2425700"/>
            <a:ext cx="2983230" cy="64706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calculate strain and undamaged stiffness matrix</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4756785" y="3072765"/>
            <a:ext cx="2559685"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calculate damage variable d and</a:t>
            </a: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6429375" y="3354705"/>
          <a:ext cx="785495" cy="304800"/>
        </p:xfrm>
        <a:graphic>
          <a:graphicData uri="http://schemas.openxmlformats.org/presentationml/2006/ole">
            <mc:AlternateContent xmlns:mc="http://schemas.openxmlformats.org/markup-compatibility/2006">
              <mc:Choice xmlns:v="urn:schemas-microsoft-com:vml" Requires="v">
                <p:oleObj spid="_x0000_s3136" name="" r:id="rId1" imgW="457200" imgH="177165" progId="Equation.KSEE3">
                  <p:embed/>
                </p:oleObj>
              </mc:Choice>
              <mc:Fallback>
                <p:oleObj name="" r:id="rId1" imgW="457200" imgH="177165" progId="Equation.KSEE3">
                  <p:embed/>
                  <p:pic>
                    <p:nvPicPr>
                      <p:cNvPr id="0" name="图片 3073"/>
                      <p:cNvPicPr/>
                      <p:nvPr/>
                    </p:nvPicPr>
                    <p:blipFill>
                      <a:blip r:embed="rId2"/>
                      <a:stretch>
                        <a:fillRect/>
                      </a:stretch>
                    </p:blipFill>
                    <p:spPr>
                      <a:xfrm>
                        <a:off x="6429375" y="3354705"/>
                        <a:ext cx="785495" cy="304800"/>
                      </a:xfrm>
                      <a:prstGeom prst="rect">
                        <a:avLst/>
                      </a:prstGeom>
                    </p:spPr>
                  </p:pic>
                </p:oleObj>
              </mc:Fallback>
            </mc:AlternateContent>
          </a:graphicData>
        </a:graphic>
      </p:graphicFrame>
      <p:sp>
        <p:nvSpPr>
          <p:cNvPr id="5" name="矩形 4"/>
          <p:cNvSpPr/>
          <p:nvPr/>
        </p:nvSpPr>
        <p:spPr>
          <a:xfrm>
            <a:off x="1755140" y="5374005"/>
            <a:ext cx="5633085"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800" smtClean="0">
                <a:ln>
                  <a:noFill/>
                </a:ln>
                <a:effectLst/>
                <a:sym typeface="+mn-ea"/>
              </a:rPr>
              <a:t>calculate stress and </a:t>
            </a:r>
            <a:r>
              <a:rPr lang="en-US" altLang="zh-CN" sz="1800" smtClean="0">
                <a:ln>
                  <a:noFill/>
                </a:ln>
                <a:effectLst/>
                <a:latin typeface="Arial" panose="020B0604020202020204" pitchFamily="34" charset="0"/>
                <a:sym typeface="+mn-ea"/>
              </a:rPr>
              <a:t>Jacobian matirx;</a:t>
            </a:r>
            <a:r>
              <a:rPr lang="zh-CN" altLang="en-US" sz="1800" smtClean="0">
                <a:ln>
                  <a:noFill/>
                </a:ln>
                <a:effectLst/>
                <a:latin typeface="Arial" panose="020B0604020202020204" pitchFamily="34" charset="0"/>
                <a:sym typeface="+mn-ea"/>
              </a:rPr>
              <a:t> </a:t>
            </a:r>
            <a:r>
              <a:rPr lang="en-US" altLang="zh-CN" sz="1800" smtClean="0">
                <a:ln>
                  <a:noFill/>
                </a:ln>
                <a:effectLst/>
                <a:latin typeface="Arial" panose="020B0604020202020204" pitchFamily="34" charset="0"/>
                <a:sym typeface="+mn-ea"/>
              </a:rPr>
              <a:t>update </a:t>
            </a:r>
            <a:r>
              <a:rPr lang="en-US" altLang="zh-CN" sz="1800" smtClean="0">
                <a:ln>
                  <a:noFill/>
                </a:ln>
                <a:effectLst/>
                <a:sym typeface="+mn-ea"/>
              </a:rPr>
              <a:t>damage variable d</a:t>
            </a:r>
            <a:r>
              <a:rPr lang="en-US" altLang="zh-CN" sz="1800" smtClean="0">
                <a:ln>
                  <a:noFill/>
                </a:ln>
                <a:effectLst/>
                <a:latin typeface="Arial" panose="020B0604020202020204" pitchFamily="34" charset="0"/>
                <a:sym typeface="+mn-ea"/>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0" name="直接箭头连接符 19"/>
          <p:cNvCxnSpPr>
            <a:stCxn id="4" idx="2"/>
            <a:endCxn id="27" idx="0"/>
          </p:cNvCxnSpPr>
          <p:nvPr/>
        </p:nvCxnSpPr>
        <p:spPr>
          <a:xfrm>
            <a:off x="2496185" y="3072765"/>
            <a:ext cx="0" cy="2819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3507740" y="3910330"/>
            <a:ext cx="1249045" cy="306705"/>
          </a:xfrm>
          <a:prstGeom prst="rect">
            <a:avLst/>
          </a:prstGeom>
          <a:noFill/>
        </p:spPr>
        <p:txBody>
          <a:bodyPr wrap="square" rtlCol="0">
            <a:spAutoFit/>
          </a:bodyPr>
          <a:lstStyle/>
          <a:p>
            <a:r>
              <a:rPr lang="en-US" altLang="zh-CN" sz="1400" dirty="0" smtClean="0"/>
              <a:t>damaged</a:t>
            </a:r>
            <a:endParaRPr lang="en-US" altLang="zh-CN" sz="1400" dirty="0"/>
          </a:p>
        </p:txBody>
      </p:sp>
      <p:cxnSp>
        <p:nvCxnSpPr>
          <p:cNvPr id="23" name="直接箭头连接符 22"/>
          <p:cNvCxnSpPr/>
          <p:nvPr/>
        </p:nvCxnSpPr>
        <p:spPr>
          <a:xfrm flipH="1">
            <a:off x="2496185" y="5055235"/>
            <a:ext cx="8255" cy="3714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1292860" y="5067300"/>
            <a:ext cx="1186180" cy="306705"/>
          </a:xfrm>
          <a:prstGeom prst="rect">
            <a:avLst/>
          </a:prstGeom>
          <a:noFill/>
        </p:spPr>
        <p:txBody>
          <a:bodyPr wrap="square" rtlCol="0">
            <a:spAutoFit/>
          </a:bodyPr>
          <a:lstStyle/>
          <a:p>
            <a:r>
              <a:rPr lang="en-US" altLang="zh-CN" sz="1400" dirty="0" smtClean="0"/>
              <a:t>undamaged </a:t>
            </a:r>
            <a:endParaRPr lang="en-US" altLang="zh-CN" sz="1400" dirty="0"/>
          </a:p>
        </p:txBody>
      </p:sp>
      <p:cxnSp>
        <p:nvCxnSpPr>
          <p:cNvPr id="30" name="肘形连接符 29"/>
          <p:cNvCxnSpPr>
            <a:endCxn id="12" idx="0"/>
          </p:cNvCxnSpPr>
          <p:nvPr/>
        </p:nvCxnSpPr>
        <p:spPr>
          <a:xfrm flipV="1">
            <a:off x="4255770" y="3072765"/>
            <a:ext cx="1781175" cy="1487170"/>
          </a:xfrm>
          <a:prstGeom prst="bentConnector4">
            <a:avLst>
              <a:gd name="adj1" fmla="val 14082"/>
              <a:gd name="adj2" fmla="val 134927"/>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4834255" y="4090035"/>
            <a:ext cx="2380615" cy="7747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calculate </a:t>
            </a:r>
            <a:r>
              <a:rPr lang="en-US" altLang="zh-CN" sz="1800" smtClean="0">
                <a:ln>
                  <a:noFill/>
                </a:ln>
                <a:effectLst/>
                <a:sym typeface="+mn-ea"/>
              </a:rPr>
              <a:t>damaged stiffness matrix</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16" name="对象 15">
            <a:hlinkClick r:id="" action="ppaction://ole?verb=0"/>
          </p:cNvPr>
          <p:cNvGraphicFramePr>
            <a:graphicFrameLocks noChangeAspect="1"/>
          </p:cNvGraphicFramePr>
          <p:nvPr/>
        </p:nvGraphicFramePr>
        <p:xfrm>
          <a:off x="6496050" y="4395470"/>
          <a:ext cx="292100" cy="328295"/>
        </p:xfrm>
        <a:graphic>
          <a:graphicData uri="http://schemas.openxmlformats.org/presentationml/2006/ole">
            <mc:AlternateContent xmlns:mc="http://schemas.openxmlformats.org/markup-compatibility/2006">
              <mc:Choice xmlns:v="urn:schemas-microsoft-com:vml" Requires="v">
                <p:oleObj spid="_x0000_s3137" name="" r:id="rId3" imgW="203200" imgH="228600" progId="Equation.KSEE3">
                  <p:embed/>
                </p:oleObj>
              </mc:Choice>
              <mc:Fallback>
                <p:oleObj name="" r:id="rId3" imgW="203200" imgH="228600" progId="Equation.KSEE3">
                  <p:embed/>
                  <p:pic>
                    <p:nvPicPr>
                      <p:cNvPr id="0" name="图片 3074"/>
                      <p:cNvPicPr/>
                      <p:nvPr/>
                    </p:nvPicPr>
                    <p:blipFill>
                      <a:blip r:embed="rId4"/>
                      <a:stretch>
                        <a:fillRect/>
                      </a:stretch>
                    </p:blipFill>
                    <p:spPr>
                      <a:xfrm>
                        <a:off x="6496050" y="4395470"/>
                        <a:ext cx="292100" cy="328295"/>
                      </a:xfrm>
                      <a:prstGeom prst="rect">
                        <a:avLst/>
                      </a:prstGeom>
                    </p:spPr>
                  </p:pic>
                </p:oleObj>
              </mc:Fallback>
            </mc:AlternateContent>
          </a:graphicData>
        </a:graphic>
      </p:graphicFrame>
      <p:cxnSp>
        <p:nvCxnSpPr>
          <p:cNvPr id="32" name="直接箭头连接符 31"/>
          <p:cNvCxnSpPr>
            <a:stCxn id="12" idx="2"/>
            <a:endCxn id="31" idx="0"/>
          </p:cNvCxnSpPr>
          <p:nvPr/>
        </p:nvCxnSpPr>
        <p:spPr>
          <a:xfrm flipH="1">
            <a:off x="6024880" y="3707765"/>
            <a:ext cx="12065" cy="38227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flipH="1">
            <a:off x="6012180" y="4864735"/>
            <a:ext cx="12700" cy="508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2479040" y="2099310"/>
            <a:ext cx="17145" cy="32639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1425575" y="1454150"/>
            <a:ext cx="2106930" cy="645160"/>
          </a:xfrm>
          <a:prstGeom prst="rect">
            <a:avLst/>
          </a:prstGeom>
          <a:noFill/>
        </p:spPr>
        <p:txBody>
          <a:bodyPr wrap="square" rtlCol="0">
            <a:spAutoFit/>
          </a:bodyPr>
          <a:lstStyle/>
          <a:p>
            <a:pPr algn="ctr"/>
            <a:r>
              <a:rPr lang="en-US" altLang="zh-CN"/>
              <a:t>after each      increment </a:t>
            </a:r>
            <a:endParaRPr lang="en-US" altLang="zh-CN"/>
          </a:p>
        </p:txBody>
      </p:sp>
      <p:sp>
        <p:nvSpPr>
          <p:cNvPr id="9" name="文本框 8"/>
          <p:cNvSpPr txBox="1"/>
          <p:nvPr/>
        </p:nvSpPr>
        <p:spPr>
          <a:xfrm>
            <a:off x="3604895" y="6237605"/>
            <a:ext cx="2041525" cy="645160"/>
          </a:xfrm>
          <a:prstGeom prst="rect">
            <a:avLst/>
          </a:prstGeom>
          <a:noFill/>
        </p:spPr>
        <p:txBody>
          <a:bodyPr wrap="square" rtlCol="0">
            <a:spAutoFit/>
          </a:bodyPr>
          <a:lstStyle/>
          <a:p>
            <a:r>
              <a:rPr lang="en-US" altLang="zh-CN"/>
              <a:t>quit UMAT,back to  main program</a:t>
            </a:r>
            <a:endParaRPr lang="en-US" altLang="zh-CN"/>
          </a:p>
        </p:txBody>
      </p:sp>
      <p:cxnSp>
        <p:nvCxnSpPr>
          <p:cNvPr id="10" name="直接箭头连接符 9"/>
          <p:cNvCxnSpPr>
            <a:stCxn id="5" idx="2"/>
          </p:cNvCxnSpPr>
          <p:nvPr/>
        </p:nvCxnSpPr>
        <p:spPr>
          <a:xfrm>
            <a:off x="4572000" y="602424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522605" y="2099945"/>
            <a:ext cx="7823200" cy="413702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1377315" y="3354705"/>
            <a:ext cx="2237740" cy="41592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calculate  stress</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9" name="直接箭头连接符 28"/>
          <p:cNvCxnSpPr>
            <a:stCxn id="27" idx="2"/>
            <a:endCxn id="2" idx="0"/>
          </p:cNvCxnSpPr>
          <p:nvPr/>
        </p:nvCxnSpPr>
        <p:spPr>
          <a:xfrm>
            <a:off x="2496185" y="3770630"/>
            <a:ext cx="0" cy="31940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6788150" y="2118995"/>
            <a:ext cx="1550035" cy="306705"/>
          </a:xfrm>
          <a:prstGeom prst="rect">
            <a:avLst/>
          </a:prstGeom>
          <a:noFill/>
        </p:spPr>
        <p:txBody>
          <a:bodyPr wrap="none" rtlCol="0" anchor="t">
            <a:spAutoFit/>
          </a:bodyPr>
          <a:lstStyle/>
          <a:p>
            <a:r>
              <a:rPr lang="en-US" altLang="zh-CN" sz="1400">
                <a:sym typeface="+mn-ea"/>
              </a:rPr>
              <a:t>UMAT subroutine</a:t>
            </a:r>
            <a:endParaRPr lang="en-US" altLang="zh-CN" sz="1400">
              <a:sym typeface="+mn-ea"/>
            </a:endParaRPr>
          </a:p>
        </p:txBody>
      </p:sp>
      <p:sp>
        <p:nvSpPr>
          <p:cNvPr id="3" name="文本框 2"/>
          <p:cNvSpPr txBox="1"/>
          <p:nvPr/>
        </p:nvSpPr>
        <p:spPr>
          <a:xfrm>
            <a:off x="1183005" y="4356735"/>
            <a:ext cx="2760980" cy="64516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mtClean="0">
                <a:ln>
                  <a:noFill/>
                </a:ln>
                <a:effectLst/>
                <a:sym typeface="+mn-ea"/>
              </a:rPr>
              <a:t>checkout failure ( Hashin </a:t>
            </a:r>
            <a:endParaRPr lang="en-US" altLang="zh-CN" smtClean="0">
              <a:ln>
                <a:noFill/>
              </a:ln>
              <a:effectLst/>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mtClean="0">
                <a:ln>
                  <a:noFill/>
                </a:ln>
                <a:effectLst/>
                <a:sym typeface="+mn-ea"/>
              </a:rPr>
              <a:t>          criterion)</a:t>
            </a: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4403</Words>
  <Application>WPS 演示</Application>
  <PresentationFormat>全屏显示(4:3)</PresentationFormat>
  <Paragraphs>480</Paragraphs>
  <Slides>17</Slides>
  <Notes>17</Notes>
  <HiddenSlides>0</HiddenSlides>
  <MMClips>4</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17</vt:i4>
      </vt:variant>
    </vt:vector>
  </HeadingPairs>
  <TitlesOfParts>
    <vt:vector size="35" baseType="lpstr">
      <vt:lpstr>Arial</vt:lpstr>
      <vt:lpstr>宋体</vt:lpstr>
      <vt:lpstr>Wingdings</vt:lpstr>
      <vt:lpstr>黑体</vt:lpstr>
      <vt:lpstr>Garamond</vt:lpstr>
      <vt:lpstr>楷体</vt:lpstr>
      <vt:lpstr>隶书</vt:lpstr>
      <vt:lpstr>Times New Roman</vt:lpstr>
      <vt:lpstr>微软雅黑</vt:lpstr>
      <vt:lpstr>Lucida Sans Unicode</vt:lpstr>
      <vt:lpstr>Arial Unicode MS</vt:lpstr>
      <vt:lpstr>Calibri</vt:lpstr>
      <vt:lpstr>Edge</vt:lpstr>
      <vt:lpstr>Equation.KSEE3</vt:lpstr>
      <vt:lpstr>Equation.KSEE3</vt:lpstr>
      <vt:lpstr>Equation.KSEE3</vt:lpstr>
      <vt:lpstr>Equation.KSEE3</vt:lpstr>
      <vt:lpstr>Equation.KSEE3</vt:lpstr>
      <vt:lpstr>Progressive damage analysis of composite laminates with big cutouts</vt:lpstr>
      <vt:lpstr>Content</vt:lpstr>
      <vt:lpstr>1. Background (i)</vt:lpstr>
      <vt:lpstr>1. Background (ii)</vt:lpstr>
      <vt:lpstr>2. Failure Simulation (i)</vt:lpstr>
      <vt:lpstr>2. Failure Simulation (ii)</vt:lpstr>
      <vt:lpstr>2. Failure Simulation (iii)</vt:lpstr>
      <vt:lpstr>2. Failure Simulation (iv)</vt:lpstr>
      <vt:lpstr>2. Failure Simulation (v)</vt:lpstr>
      <vt:lpstr>3. Results and Comparing (i)</vt:lpstr>
      <vt:lpstr>3. Results and Comparing (ii)</vt:lpstr>
      <vt:lpstr>3. Results and Comparing (iii)</vt:lpstr>
      <vt:lpstr>3. Results and Comparing (iv)</vt:lpstr>
      <vt:lpstr>3. Results and Comparing (v)</vt:lpstr>
      <vt:lpstr>3. Results and Comparing (vi)</vt:lpstr>
      <vt:lpstr>4. Conclusions(i)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lenovo</cp:lastModifiedBy>
  <cp:revision>989</cp:revision>
  <cp:lastPrinted>2113-01-01T00:00:00Z</cp:lastPrinted>
  <dcterms:created xsi:type="dcterms:W3CDTF">2113-01-01T00:00:00Z</dcterms:created>
  <dcterms:modified xsi:type="dcterms:W3CDTF">2017-09-20T07:12:08Z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2052-10.1.0.6749</vt:lpwstr>
  </property>
</Properties>
</file>